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1"/>
  </p:sldMasterIdLst>
  <p:notesMasterIdLst>
    <p:notesMasterId r:id="rId31"/>
  </p:notesMasterIdLst>
  <p:sldIdLst>
    <p:sldId id="256" r:id="rId2"/>
    <p:sldId id="262" r:id="rId3"/>
    <p:sldId id="280" r:id="rId4"/>
    <p:sldId id="281" r:id="rId5"/>
    <p:sldId id="279" r:id="rId6"/>
    <p:sldId id="265" r:id="rId7"/>
    <p:sldId id="284" r:id="rId8"/>
    <p:sldId id="282" r:id="rId9"/>
    <p:sldId id="278" r:id="rId10"/>
    <p:sldId id="529" r:id="rId11"/>
    <p:sldId id="508" r:id="rId12"/>
    <p:sldId id="518" r:id="rId13"/>
    <p:sldId id="530" r:id="rId14"/>
    <p:sldId id="522" r:id="rId15"/>
    <p:sldId id="531" r:id="rId16"/>
    <p:sldId id="532" r:id="rId17"/>
    <p:sldId id="521" r:id="rId18"/>
    <p:sldId id="523" r:id="rId19"/>
    <p:sldId id="517" r:id="rId20"/>
    <p:sldId id="509" r:id="rId21"/>
    <p:sldId id="510" r:id="rId22"/>
    <p:sldId id="524" r:id="rId23"/>
    <p:sldId id="511" r:id="rId24"/>
    <p:sldId id="512" r:id="rId25"/>
    <p:sldId id="514" r:id="rId26"/>
    <p:sldId id="525" r:id="rId27"/>
    <p:sldId id="526" r:id="rId28"/>
    <p:sldId id="527" r:id="rId29"/>
    <p:sldId id="528"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1" autoAdjust="0"/>
    <p:restoredTop sz="86398"/>
  </p:normalViewPr>
  <p:slideViewPr>
    <p:cSldViewPr snapToGrid="0" snapToObjects="1">
      <p:cViewPr varScale="1">
        <p:scale>
          <a:sx n="131" d="100"/>
          <a:sy n="131" d="100"/>
        </p:scale>
        <p:origin x="288" y="184"/>
      </p:cViewPr>
      <p:guideLst/>
    </p:cSldViewPr>
  </p:slideViewPr>
  <p:outlineViewPr>
    <p:cViewPr>
      <p:scale>
        <a:sx n="33" d="100"/>
        <a:sy n="33" d="100"/>
      </p:scale>
      <p:origin x="0" y="-8216"/>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05" d="100"/>
          <a:sy n="105" d="100"/>
        </p:scale>
        <p:origin x="1112"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2.tiff>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61AF5F-8450-8640-9DA9-8C273B7ADD35}" type="datetimeFigureOut">
              <a:rPr lang="en-US" smtClean="0"/>
              <a:t>10/17/22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F5E345-F92C-0848-B4E8-3FF5A662142E}" type="slidenum">
              <a:rPr lang="en-US" smtClean="0"/>
              <a:t>‹#›</a:t>
            </a:fld>
            <a:endParaRPr lang="en-US"/>
          </a:p>
        </p:txBody>
      </p:sp>
    </p:spTree>
    <p:extLst>
      <p:ext uri="{BB962C8B-B14F-4D97-AF65-F5344CB8AC3E}">
        <p14:creationId xmlns:p14="http://schemas.microsoft.com/office/powerpoint/2010/main" val="25306119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076007-D25B-BD44-8CD0-681C1740981F}" type="datetimeFigureOut">
              <a:rPr lang="en-US" smtClean="0"/>
              <a:t>10/17/22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9BAA87-DC57-214F-98CB-560F98C9A917}" type="slidenum">
              <a:rPr lang="en-US" smtClean="0"/>
              <a:t>‹#›</a:t>
            </a:fld>
            <a:endParaRPr lang="en-US"/>
          </a:p>
        </p:txBody>
      </p:sp>
    </p:spTree>
    <p:extLst>
      <p:ext uri="{BB962C8B-B14F-4D97-AF65-F5344CB8AC3E}">
        <p14:creationId xmlns:p14="http://schemas.microsoft.com/office/powerpoint/2010/main" val="2992379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076007-D25B-BD44-8CD0-681C1740981F}" type="datetimeFigureOut">
              <a:rPr lang="en-US" smtClean="0"/>
              <a:t>10/17/22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9BAA87-DC57-214F-98CB-560F98C9A917}" type="slidenum">
              <a:rPr lang="en-US" smtClean="0"/>
              <a:t>‹#›</a:t>
            </a:fld>
            <a:endParaRPr lang="en-US"/>
          </a:p>
        </p:txBody>
      </p:sp>
    </p:spTree>
    <p:extLst>
      <p:ext uri="{BB962C8B-B14F-4D97-AF65-F5344CB8AC3E}">
        <p14:creationId xmlns:p14="http://schemas.microsoft.com/office/powerpoint/2010/main" val="3409327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076007-D25B-BD44-8CD0-681C1740981F}" type="datetimeFigureOut">
              <a:rPr lang="en-US" smtClean="0"/>
              <a:t>10/17/22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9BAA87-DC57-214F-98CB-560F98C9A917}" type="slidenum">
              <a:rPr lang="en-US" smtClean="0"/>
              <a:t>‹#›</a:t>
            </a:fld>
            <a:endParaRPr lang="en-US"/>
          </a:p>
        </p:txBody>
      </p:sp>
    </p:spTree>
    <p:extLst>
      <p:ext uri="{BB962C8B-B14F-4D97-AF65-F5344CB8AC3E}">
        <p14:creationId xmlns:p14="http://schemas.microsoft.com/office/powerpoint/2010/main" val="30328038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6B914E5-5BB9-E64D-A890-2562A0602D9F}"/>
              </a:ext>
            </a:extLst>
          </p:cNvPr>
          <p:cNvSpPr>
            <a:spLocks noGrp="1"/>
          </p:cNvSpPr>
          <p:nvPr>
            <p:ph idx="1"/>
          </p:nvPr>
        </p:nvSpPr>
        <p:spPr>
          <a:xfrm>
            <a:off x="838200" y="1121229"/>
            <a:ext cx="10515600" cy="5055734"/>
          </a:xfrm>
        </p:spPr>
        <p:txBody>
          <a:bodyPr>
            <a:normAutofit/>
          </a:bodyPr>
          <a:lstStyle>
            <a:lvl1pPr>
              <a:defRPr sz="2400"/>
            </a:lvl1pPr>
            <a:lvl2pPr>
              <a:defRPr sz="2000"/>
            </a:lvl2pPr>
            <a:lvl3pPr>
              <a:defRPr sz="18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4EAB0F-44CE-B64A-863B-34C5081341A2}"/>
              </a:ext>
            </a:extLst>
          </p:cNvPr>
          <p:cNvSpPr>
            <a:spLocks noGrp="1"/>
          </p:cNvSpPr>
          <p:nvPr>
            <p:ph type="dt" sz="half" idx="10"/>
          </p:nvPr>
        </p:nvSpPr>
        <p:spPr>
          <a:xfrm>
            <a:off x="838200" y="6356350"/>
            <a:ext cx="2743200" cy="365125"/>
          </a:xfrm>
          <a:prstGeom prst="rect">
            <a:avLst/>
          </a:prstGeom>
        </p:spPr>
        <p:txBody>
          <a:bodyPr/>
          <a:lstStyle/>
          <a:p>
            <a:fld id="{D28A07A5-D25D-9546-BE9F-9D7D42F497C0}" type="datetimeFigureOut">
              <a:rPr lang="en-US" smtClean="0"/>
              <a:t>10/17/22</a:t>
            </a:fld>
            <a:endParaRPr lang="en-US"/>
          </a:p>
        </p:txBody>
      </p:sp>
      <p:sp>
        <p:nvSpPr>
          <p:cNvPr id="5" name="Footer Placeholder 4">
            <a:extLst>
              <a:ext uri="{FF2B5EF4-FFF2-40B4-BE49-F238E27FC236}">
                <a16:creationId xmlns:a16="http://schemas.microsoft.com/office/drawing/2014/main" id="{F89E1A86-C1C7-C54E-BB33-3DCD202164C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4D79DC5-DD62-724A-A410-16853DAC6DCE}"/>
              </a:ext>
            </a:extLst>
          </p:cNvPr>
          <p:cNvSpPr>
            <a:spLocks noGrp="1"/>
          </p:cNvSpPr>
          <p:nvPr>
            <p:ph type="sldNum" sz="quarter" idx="12"/>
          </p:nvPr>
        </p:nvSpPr>
        <p:spPr>
          <a:xfrm>
            <a:off x="8610600" y="6356350"/>
            <a:ext cx="2743200" cy="365125"/>
          </a:xfrm>
          <a:prstGeom prst="rect">
            <a:avLst/>
          </a:prstGeom>
        </p:spPr>
        <p:txBody>
          <a:bodyPr/>
          <a:lstStyle/>
          <a:p>
            <a:fld id="{0CD5BF73-6199-E246-BE92-2531C3863BE7}" type="slidenum">
              <a:rPr lang="en-US" smtClean="0"/>
              <a:t>‹#›</a:t>
            </a:fld>
            <a:endParaRPr lang="en-US"/>
          </a:p>
        </p:txBody>
      </p:sp>
    </p:spTree>
    <p:extLst>
      <p:ext uri="{BB962C8B-B14F-4D97-AF65-F5344CB8AC3E}">
        <p14:creationId xmlns:p14="http://schemas.microsoft.com/office/powerpoint/2010/main" val="25458716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6B914E5-5BB9-E64D-A890-2562A0602D9F}"/>
              </a:ext>
            </a:extLst>
          </p:cNvPr>
          <p:cNvSpPr>
            <a:spLocks noGrp="1"/>
          </p:cNvSpPr>
          <p:nvPr>
            <p:ph idx="1"/>
          </p:nvPr>
        </p:nvSpPr>
        <p:spPr>
          <a:xfrm>
            <a:off x="838200" y="1121229"/>
            <a:ext cx="10515600" cy="5055734"/>
          </a:xfrm>
        </p:spPr>
        <p:txBody>
          <a:bodyPr>
            <a:normAutofit/>
          </a:bodyPr>
          <a:lstStyle>
            <a:lvl1pPr>
              <a:defRPr sz="2400"/>
            </a:lvl1pPr>
            <a:lvl2pPr>
              <a:defRPr sz="2000"/>
            </a:lvl2pPr>
            <a:lvl3pPr>
              <a:defRPr sz="18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4EAB0F-44CE-B64A-863B-34C5081341A2}"/>
              </a:ext>
            </a:extLst>
          </p:cNvPr>
          <p:cNvSpPr>
            <a:spLocks noGrp="1"/>
          </p:cNvSpPr>
          <p:nvPr>
            <p:ph type="dt" sz="half" idx="10"/>
          </p:nvPr>
        </p:nvSpPr>
        <p:spPr>
          <a:xfrm>
            <a:off x="838200" y="6356350"/>
            <a:ext cx="2743200" cy="365125"/>
          </a:xfrm>
          <a:prstGeom prst="rect">
            <a:avLst/>
          </a:prstGeom>
        </p:spPr>
        <p:txBody>
          <a:bodyPr/>
          <a:lstStyle/>
          <a:p>
            <a:fld id="{D28A07A5-D25D-9546-BE9F-9D7D42F497C0}" type="datetimeFigureOut">
              <a:rPr lang="en-US" smtClean="0"/>
              <a:t>10/17/22</a:t>
            </a:fld>
            <a:endParaRPr lang="en-US"/>
          </a:p>
        </p:txBody>
      </p:sp>
      <p:sp>
        <p:nvSpPr>
          <p:cNvPr id="5" name="Footer Placeholder 4">
            <a:extLst>
              <a:ext uri="{FF2B5EF4-FFF2-40B4-BE49-F238E27FC236}">
                <a16:creationId xmlns:a16="http://schemas.microsoft.com/office/drawing/2014/main" id="{F89E1A86-C1C7-C54E-BB33-3DCD202164C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4D79DC5-DD62-724A-A410-16853DAC6DCE}"/>
              </a:ext>
            </a:extLst>
          </p:cNvPr>
          <p:cNvSpPr>
            <a:spLocks noGrp="1"/>
          </p:cNvSpPr>
          <p:nvPr>
            <p:ph type="sldNum" sz="quarter" idx="12"/>
          </p:nvPr>
        </p:nvSpPr>
        <p:spPr>
          <a:xfrm>
            <a:off x="8610600" y="6356350"/>
            <a:ext cx="2743200" cy="365125"/>
          </a:xfrm>
          <a:prstGeom prst="rect">
            <a:avLst/>
          </a:prstGeom>
        </p:spPr>
        <p:txBody>
          <a:bodyPr/>
          <a:lstStyle/>
          <a:p>
            <a:fld id="{0CD5BF73-6199-E246-BE92-2531C3863BE7}" type="slidenum">
              <a:rPr lang="en-US" smtClean="0"/>
              <a:t>‹#›</a:t>
            </a:fld>
            <a:endParaRPr lang="en-US"/>
          </a:p>
        </p:txBody>
      </p:sp>
    </p:spTree>
    <p:extLst>
      <p:ext uri="{BB962C8B-B14F-4D97-AF65-F5344CB8AC3E}">
        <p14:creationId xmlns:p14="http://schemas.microsoft.com/office/powerpoint/2010/main" val="3732250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076007-D25B-BD44-8CD0-681C1740981F}" type="datetimeFigureOut">
              <a:rPr lang="en-US" smtClean="0"/>
              <a:t>10/17/22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9BAA87-DC57-214F-98CB-560F98C9A917}" type="slidenum">
              <a:rPr lang="en-US" smtClean="0"/>
              <a:t>‹#›</a:t>
            </a:fld>
            <a:endParaRPr lang="en-US"/>
          </a:p>
        </p:txBody>
      </p:sp>
    </p:spTree>
    <p:extLst>
      <p:ext uri="{BB962C8B-B14F-4D97-AF65-F5344CB8AC3E}">
        <p14:creationId xmlns:p14="http://schemas.microsoft.com/office/powerpoint/2010/main" val="1473453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076007-D25B-BD44-8CD0-681C1740981F}" type="datetimeFigureOut">
              <a:rPr lang="en-US" smtClean="0"/>
              <a:t>10/17/22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9BAA87-DC57-214F-98CB-560F98C9A917}" type="slidenum">
              <a:rPr lang="en-US" smtClean="0"/>
              <a:t>‹#›</a:t>
            </a:fld>
            <a:endParaRPr lang="en-US"/>
          </a:p>
        </p:txBody>
      </p:sp>
    </p:spTree>
    <p:extLst>
      <p:ext uri="{BB962C8B-B14F-4D97-AF65-F5344CB8AC3E}">
        <p14:creationId xmlns:p14="http://schemas.microsoft.com/office/powerpoint/2010/main" val="4268794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076007-D25B-BD44-8CD0-681C1740981F}" type="datetimeFigureOut">
              <a:rPr lang="en-US" smtClean="0"/>
              <a:t>10/17/22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9BAA87-DC57-214F-98CB-560F98C9A917}" type="slidenum">
              <a:rPr lang="en-US" smtClean="0"/>
              <a:t>‹#›</a:t>
            </a:fld>
            <a:endParaRPr lang="en-US"/>
          </a:p>
        </p:txBody>
      </p:sp>
    </p:spTree>
    <p:extLst>
      <p:ext uri="{BB962C8B-B14F-4D97-AF65-F5344CB8AC3E}">
        <p14:creationId xmlns:p14="http://schemas.microsoft.com/office/powerpoint/2010/main" val="33746175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076007-D25B-BD44-8CD0-681C1740981F}" type="datetimeFigureOut">
              <a:rPr lang="en-US" smtClean="0"/>
              <a:t>10/17/22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9BAA87-DC57-214F-98CB-560F98C9A917}" type="slidenum">
              <a:rPr lang="en-US" smtClean="0"/>
              <a:t>‹#›</a:t>
            </a:fld>
            <a:endParaRPr lang="en-US"/>
          </a:p>
        </p:txBody>
      </p:sp>
    </p:spTree>
    <p:extLst>
      <p:ext uri="{BB962C8B-B14F-4D97-AF65-F5344CB8AC3E}">
        <p14:creationId xmlns:p14="http://schemas.microsoft.com/office/powerpoint/2010/main" val="1490708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076007-D25B-BD44-8CD0-681C1740981F}" type="datetimeFigureOut">
              <a:rPr lang="en-US" smtClean="0"/>
              <a:t>10/17/22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9BAA87-DC57-214F-98CB-560F98C9A917}" type="slidenum">
              <a:rPr lang="en-US" smtClean="0"/>
              <a:t>‹#›</a:t>
            </a:fld>
            <a:endParaRPr lang="en-US"/>
          </a:p>
        </p:txBody>
      </p:sp>
    </p:spTree>
    <p:extLst>
      <p:ext uri="{BB962C8B-B14F-4D97-AF65-F5344CB8AC3E}">
        <p14:creationId xmlns:p14="http://schemas.microsoft.com/office/powerpoint/2010/main" val="38287934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076007-D25B-BD44-8CD0-681C1740981F}" type="datetimeFigureOut">
              <a:rPr lang="en-US" smtClean="0"/>
              <a:t>10/17/22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9BAA87-DC57-214F-98CB-560F98C9A917}" type="slidenum">
              <a:rPr lang="en-US" smtClean="0"/>
              <a:t>‹#›</a:t>
            </a:fld>
            <a:endParaRPr lang="en-US"/>
          </a:p>
        </p:txBody>
      </p:sp>
    </p:spTree>
    <p:extLst>
      <p:ext uri="{BB962C8B-B14F-4D97-AF65-F5344CB8AC3E}">
        <p14:creationId xmlns:p14="http://schemas.microsoft.com/office/powerpoint/2010/main" val="6853285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076007-D25B-BD44-8CD0-681C1740981F}" type="datetimeFigureOut">
              <a:rPr lang="en-US" smtClean="0"/>
              <a:t>10/17/22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9BAA87-DC57-214F-98CB-560F98C9A917}" type="slidenum">
              <a:rPr lang="en-US" smtClean="0"/>
              <a:t>‹#›</a:t>
            </a:fld>
            <a:endParaRPr lang="en-US"/>
          </a:p>
        </p:txBody>
      </p:sp>
    </p:spTree>
    <p:extLst>
      <p:ext uri="{BB962C8B-B14F-4D97-AF65-F5344CB8AC3E}">
        <p14:creationId xmlns:p14="http://schemas.microsoft.com/office/powerpoint/2010/main" val="37343728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076007-D25B-BD44-8CD0-681C1740981F}" type="datetimeFigureOut">
              <a:rPr lang="en-US" smtClean="0"/>
              <a:t>10/17/22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9BAA87-DC57-214F-98CB-560F98C9A917}" type="slidenum">
              <a:rPr lang="en-US" smtClean="0"/>
              <a:t>‹#›</a:t>
            </a:fld>
            <a:endParaRPr lang="en-US"/>
          </a:p>
        </p:txBody>
      </p:sp>
    </p:spTree>
    <p:extLst>
      <p:ext uri="{BB962C8B-B14F-4D97-AF65-F5344CB8AC3E}">
        <p14:creationId xmlns:p14="http://schemas.microsoft.com/office/powerpoint/2010/main" val="2810093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076007-D25B-BD44-8CD0-681C1740981F}" type="datetimeFigureOut">
              <a:rPr lang="en-US" smtClean="0"/>
              <a:t>10/17/22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DD7497-EC45-0B48-9708-5DB7E2D82EEE}" type="slidenum">
              <a:rPr lang="en-US" smtClean="0"/>
              <a:pPr/>
              <a:t>‹#›</a:t>
            </a:fld>
            <a:endParaRPr lang="en-US" dirty="0"/>
          </a:p>
        </p:txBody>
      </p:sp>
    </p:spTree>
    <p:extLst>
      <p:ext uri="{BB962C8B-B14F-4D97-AF65-F5344CB8AC3E}">
        <p14:creationId xmlns:p14="http://schemas.microsoft.com/office/powerpoint/2010/main" val="3643847394"/>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 id="2147483780" r:id="rId12"/>
    <p:sldLayoutId id="214748379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apollographql.com/tutorials/certifications/apollo-graph-associate" TargetMode="External"/><Relationship Id="rId2" Type="http://schemas.openxmlformats.org/officeDocument/2006/relationships/hyperlink" Target="https://graphql.org/" TargetMode="External"/><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jwt.io/"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jwt.io/"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svg"/><Relationship Id="rId3" Type="http://schemas.openxmlformats.org/officeDocument/2006/relationships/image" Target="../media/image5.svg"/><Relationship Id="rId7" Type="http://schemas.openxmlformats.org/officeDocument/2006/relationships/image" Target="../media/image9.svg"/><Relationship Id="rId12"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image" Target="../media/image8.png"/><Relationship Id="rId11" Type="http://schemas.openxmlformats.org/officeDocument/2006/relationships/image" Target="../media/image13.svg"/><Relationship Id="rId5" Type="http://schemas.openxmlformats.org/officeDocument/2006/relationships/image" Target="../media/image7.sv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hyperlink" Target="https://api.example.com/posts" TargetMode="External"/><Relationship Id="rId2" Type="http://schemas.openxmlformats.org/officeDocument/2006/relationships/hyperlink" Target="https://example.com/api/" TargetMode="Externa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18830-9506-754F-B9DA-E84E5F95548E}"/>
              </a:ext>
            </a:extLst>
          </p:cNvPr>
          <p:cNvSpPr>
            <a:spLocks noGrp="1"/>
          </p:cNvSpPr>
          <p:nvPr>
            <p:ph type="ctrTitle"/>
          </p:nvPr>
        </p:nvSpPr>
        <p:spPr/>
        <p:txBody>
          <a:bodyPr>
            <a:normAutofit/>
          </a:bodyPr>
          <a:lstStyle/>
          <a:p>
            <a:r>
              <a:rPr lang="en-US" sz="4400" dirty="0"/>
              <a:t>REST APIs, CRUD, &amp; Building + Consuming Mock APIs</a:t>
            </a:r>
          </a:p>
        </p:txBody>
      </p:sp>
      <p:sp>
        <p:nvSpPr>
          <p:cNvPr id="4" name="Subtitle 3">
            <a:extLst>
              <a:ext uri="{FF2B5EF4-FFF2-40B4-BE49-F238E27FC236}">
                <a16:creationId xmlns:a16="http://schemas.microsoft.com/office/drawing/2014/main" id="{5CF1BD7D-86E3-DB4B-85D8-D3C643C34D5F}"/>
              </a:ext>
            </a:extLst>
          </p:cNvPr>
          <p:cNvSpPr>
            <a:spLocks noGrp="1"/>
          </p:cNvSpPr>
          <p:nvPr>
            <p:ph type="subTitle" idx="1"/>
          </p:nvPr>
        </p:nvSpPr>
        <p:spPr/>
        <p:txBody>
          <a:bodyPr>
            <a:normAutofit/>
          </a:bodyPr>
          <a:lstStyle/>
          <a:p>
            <a:r>
              <a:rPr lang="en-US" dirty="0"/>
              <a:t>Course: CSC 436 Web Applications</a:t>
            </a:r>
            <a:br>
              <a:rPr lang="en-US" dirty="0"/>
            </a:br>
            <a:r>
              <a:rPr lang="en-US" dirty="0"/>
              <a:t>Instructor: Paul </a:t>
            </a:r>
            <a:r>
              <a:rPr lang="en-US" dirty="0" err="1"/>
              <a:t>Duszak</a:t>
            </a:r>
            <a:endParaRPr lang="en-US" dirty="0"/>
          </a:p>
          <a:p>
            <a:r>
              <a:rPr lang="en-US" dirty="0"/>
              <a:t>Quarter: Fall 2022</a:t>
            </a:r>
            <a:br>
              <a:rPr lang="en-US" dirty="0"/>
            </a:br>
            <a:endParaRPr lang="en-US" dirty="0"/>
          </a:p>
        </p:txBody>
      </p:sp>
    </p:spTree>
    <p:extLst>
      <p:ext uri="{BB962C8B-B14F-4D97-AF65-F5344CB8AC3E}">
        <p14:creationId xmlns:p14="http://schemas.microsoft.com/office/powerpoint/2010/main" val="27769720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F113D30-7407-3C4D-B18D-AE7FEE36067F}"/>
              </a:ext>
            </a:extLst>
          </p:cNvPr>
          <p:cNvSpPr>
            <a:spLocks noGrp="1"/>
          </p:cNvSpPr>
          <p:nvPr>
            <p:ph idx="1"/>
          </p:nvPr>
        </p:nvSpPr>
        <p:spPr>
          <a:xfrm>
            <a:off x="838200" y="1121228"/>
            <a:ext cx="10515600" cy="5210991"/>
          </a:xfrm>
        </p:spPr>
        <p:txBody>
          <a:bodyPr>
            <a:normAutofit/>
          </a:bodyPr>
          <a:lstStyle/>
          <a:p>
            <a:r>
              <a:rPr lang="en-US" sz="1800" dirty="0" err="1"/>
              <a:t>GraphQL</a:t>
            </a:r>
            <a:r>
              <a:rPr lang="en-US" sz="1800" dirty="0"/>
              <a:t> is a query language for APIs and a runtime for fulfilling those queries with your existing data. </a:t>
            </a:r>
          </a:p>
          <a:p>
            <a:r>
              <a:rPr lang="en-US" sz="1800" dirty="0" err="1"/>
              <a:t>GraphQL</a:t>
            </a:r>
            <a:r>
              <a:rPr lang="en-US" sz="1800" dirty="0"/>
              <a:t> provides a complete and understandable description of the data in your API, gives clients the power to ask for exactly what they need and nothing more, makes it easier to evolve APIs over time, and enables powerful developer tools. - </a:t>
            </a:r>
            <a:r>
              <a:rPr lang="en-US" sz="1800" dirty="0">
                <a:hlinkClick r:id="rId2"/>
              </a:rPr>
              <a:t>https://graphql.org/</a:t>
            </a:r>
            <a:r>
              <a:rPr lang="en-US" sz="1800" dirty="0"/>
              <a:t> </a:t>
            </a:r>
            <a:br>
              <a:rPr lang="en-US" sz="1800" dirty="0"/>
            </a:br>
            <a:endParaRPr lang="en-US" sz="1800" dirty="0"/>
          </a:p>
          <a:p>
            <a:r>
              <a:rPr lang="en-US" sz="1800" b="1" dirty="0"/>
              <a:t>Apollo Graph Developer - Associate Certification</a:t>
            </a:r>
          </a:p>
          <a:p>
            <a:pPr lvl="1"/>
            <a:r>
              <a:rPr lang="en-US" sz="1400" dirty="0"/>
              <a:t>Developers who obtain this certification possess a solid foundational knowledge of </a:t>
            </a:r>
            <a:r>
              <a:rPr lang="en-US" sz="1400" dirty="0" err="1"/>
              <a:t>GraphQL</a:t>
            </a:r>
            <a:r>
              <a:rPr lang="en-US" sz="1400" dirty="0"/>
              <a:t> and the Apollo tool suite to design a schema, run an Apollo Server, and perform queries with Apollo Client on the frontend.</a:t>
            </a:r>
            <a:br>
              <a:rPr lang="en-US" sz="1400" dirty="0"/>
            </a:br>
            <a:br>
              <a:rPr lang="en-US" sz="1400" dirty="0"/>
            </a:br>
            <a:r>
              <a:rPr lang="en-US" sz="1400" dirty="0">
                <a:hlinkClick r:id="rId3"/>
              </a:rPr>
              <a:t>https://www.apollographql.com/tutorials/certifications/apollo-graph-associate</a:t>
            </a:r>
            <a:r>
              <a:rPr lang="en-US" sz="1400" dirty="0"/>
              <a:t> </a:t>
            </a:r>
          </a:p>
        </p:txBody>
      </p:sp>
      <p:sp>
        <p:nvSpPr>
          <p:cNvPr id="2" name="Title 1">
            <a:extLst>
              <a:ext uri="{FF2B5EF4-FFF2-40B4-BE49-F238E27FC236}">
                <a16:creationId xmlns:a16="http://schemas.microsoft.com/office/drawing/2014/main" id="{D8EE4165-4276-974C-BDBE-497EE0D3969D}"/>
              </a:ext>
            </a:extLst>
          </p:cNvPr>
          <p:cNvSpPr>
            <a:spLocks noGrp="1"/>
          </p:cNvSpPr>
          <p:nvPr>
            <p:ph type="title" idx="4294967295"/>
          </p:nvPr>
        </p:nvSpPr>
        <p:spPr>
          <a:xfrm>
            <a:off x="0" y="365125"/>
            <a:ext cx="10515600" cy="625475"/>
          </a:xfrm>
        </p:spPr>
        <p:txBody>
          <a:bodyPr>
            <a:normAutofit fontScale="90000"/>
          </a:bodyPr>
          <a:lstStyle/>
          <a:p>
            <a:r>
              <a:rPr lang="en-US" b="1" dirty="0" err="1"/>
              <a:t>GraphQL</a:t>
            </a:r>
            <a:endParaRPr lang="en-US" dirty="0"/>
          </a:p>
        </p:txBody>
      </p:sp>
      <p:pic>
        <p:nvPicPr>
          <p:cNvPr id="4" name="Picture 3">
            <a:extLst>
              <a:ext uri="{FF2B5EF4-FFF2-40B4-BE49-F238E27FC236}">
                <a16:creationId xmlns:a16="http://schemas.microsoft.com/office/drawing/2014/main" id="{5C6899C9-079D-9B40-8E9D-4CF233156408}"/>
              </a:ext>
            </a:extLst>
          </p:cNvPr>
          <p:cNvPicPr>
            <a:picLocks noChangeAspect="1"/>
          </p:cNvPicPr>
          <p:nvPr/>
        </p:nvPicPr>
        <p:blipFill>
          <a:blip r:embed="rId4"/>
          <a:stretch>
            <a:fillRect/>
          </a:stretch>
        </p:blipFill>
        <p:spPr>
          <a:xfrm>
            <a:off x="1600200" y="4251300"/>
            <a:ext cx="8991600" cy="1403648"/>
          </a:xfrm>
          <a:prstGeom prst="rect">
            <a:avLst/>
          </a:prstGeom>
        </p:spPr>
      </p:pic>
    </p:spTree>
    <p:extLst>
      <p:ext uri="{BB962C8B-B14F-4D97-AF65-F5344CB8AC3E}">
        <p14:creationId xmlns:p14="http://schemas.microsoft.com/office/powerpoint/2010/main" val="29542689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json-server - Mocking Rest APIs</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576072" y="1463040"/>
            <a:ext cx="10917936" cy="4672584"/>
          </a:xfrm>
        </p:spPr>
        <p:txBody>
          <a:bodyPr>
            <a:normAutofit/>
          </a:bodyPr>
          <a:lstStyle/>
          <a:p>
            <a:r>
              <a:rPr lang="en-US" dirty="0">
                <a:effectLst/>
              </a:rPr>
              <a:t>json-server is a tool which will allow us to mock a REST API from a JSON file so we can continue to focus on the front-end </a:t>
            </a:r>
          </a:p>
          <a:p>
            <a:r>
              <a:rPr lang="en-US" dirty="0"/>
              <a:t>We create a </a:t>
            </a:r>
            <a:r>
              <a:rPr lang="en-US" dirty="0" err="1"/>
              <a:t>db.json</a:t>
            </a:r>
            <a:r>
              <a:rPr lang="en-US" dirty="0"/>
              <a:t> file which is going to contain our full “database” for the server and enable us to issue HTTP:</a:t>
            </a:r>
          </a:p>
          <a:p>
            <a:pPr lvl="1"/>
            <a:r>
              <a:rPr lang="en-US" dirty="0">
                <a:effectLst/>
              </a:rPr>
              <a:t>GET requests to fetch data from the file</a:t>
            </a:r>
          </a:p>
          <a:p>
            <a:pPr lvl="1"/>
            <a:r>
              <a:rPr lang="en-US" dirty="0"/>
              <a:t>POST requests to insert new data into the file</a:t>
            </a:r>
          </a:p>
          <a:p>
            <a:pPr lvl="1"/>
            <a:r>
              <a:rPr lang="en-US" dirty="0">
                <a:effectLst/>
              </a:rPr>
              <a:t>PUT </a:t>
            </a:r>
            <a:r>
              <a:rPr lang="en-US" dirty="0"/>
              <a:t>and PATCH requests to update existing data</a:t>
            </a:r>
          </a:p>
          <a:p>
            <a:pPr lvl="1"/>
            <a:r>
              <a:rPr lang="en-US" dirty="0">
                <a:effectLst/>
              </a:rPr>
              <a:t>DELETE requests to remove data</a:t>
            </a:r>
          </a:p>
          <a:p>
            <a:pPr marL="0" indent="0">
              <a:buNone/>
            </a:pPr>
            <a:br>
              <a:rPr lang="en-US" dirty="0"/>
            </a:br>
            <a:endParaRPr lang="en-US" dirty="0">
              <a:effectLst/>
            </a:endParaRPr>
          </a:p>
        </p:txBody>
      </p:sp>
    </p:spTree>
    <p:extLst>
      <p:ext uri="{BB962C8B-B14F-4D97-AF65-F5344CB8AC3E}">
        <p14:creationId xmlns:p14="http://schemas.microsoft.com/office/powerpoint/2010/main" val="13332326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json-server - </a:t>
            </a:r>
            <a:r>
              <a:rPr lang="en-US" dirty="0">
                <a:solidFill>
                  <a:srgbClr val="454A55"/>
                </a:solidFill>
              </a:rPr>
              <a:t>initializing</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768484" y="1690688"/>
            <a:ext cx="11423515" cy="4444936"/>
          </a:xfrm>
        </p:spPr>
        <p:txBody>
          <a:bodyPr>
            <a:normAutofit/>
          </a:bodyPr>
          <a:lstStyle/>
          <a:p>
            <a:pPr marL="0" indent="0">
              <a:buNone/>
            </a:pPr>
            <a:r>
              <a:rPr lang="en-US" dirty="0"/>
              <a:t>Execute the following commands to:</a:t>
            </a:r>
            <a:br>
              <a:rPr lang="en-US" dirty="0"/>
            </a:br>
            <a:br>
              <a:rPr lang="en-US" dirty="0"/>
            </a:br>
            <a:r>
              <a:rPr lang="en-US" dirty="0"/>
              <a:t>	</a:t>
            </a:r>
            <a:r>
              <a:rPr lang="en-US" sz="2400" dirty="0"/>
              <a:t>1. Initialize a new node project</a:t>
            </a:r>
          </a:p>
          <a:p>
            <a:pPr marL="457200" lvl="1" indent="0">
              <a:buNone/>
            </a:pPr>
            <a:r>
              <a:rPr lang="en-US" dirty="0"/>
              <a:t>	2. Install express a dependency</a:t>
            </a:r>
          </a:p>
          <a:p>
            <a:pPr marL="457200" lvl="1" indent="0">
              <a:buNone/>
            </a:pPr>
            <a:r>
              <a:rPr lang="en-US" dirty="0"/>
              <a:t>	3. Install </a:t>
            </a:r>
            <a:r>
              <a:rPr lang="en-US" dirty="0" err="1"/>
              <a:t>json</a:t>
            </a:r>
            <a:r>
              <a:rPr lang="en-US" dirty="0"/>
              <a:t>-server and </a:t>
            </a:r>
            <a:r>
              <a:rPr lang="en-US" dirty="0" err="1"/>
              <a:t>json</a:t>
            </a:r>
            <a:r>
              <a:rPr lang="en-US" dirty="0"/>
              <a:t>-server-</a:t>
            </a:r>
            <a:r>
              <a:rPr lang="en-US" dirty="0" err="1"/>
              <a:t>auth</a:t>
            </a:r>
            <a:r>
              <a:rPr lang="en-US" dirty="0"/>
              <a:t> as dev dependencies</a:t>
            </a:r>
            <a:br>
              <a:rPr lang="en-US" dirty="0"/>
            </a:br>
            <a:endParaRPr lang="en-US" dirty="0"/>
          </a:p>
          <a:p>
            <a:pPr marL="0" indent="0">
              <a:buNone/>
            </a:pPr>
            <a:r>
              <a:rPr lang="en-US" dirty="0"/>
              <a:t>[move react app into a frontend </a:t>
            </a:r>
            <a:r>
              <a:rPr lang="en-US" dirty="0" err="1"/>
              <a:t>dir</a:t>
            </a:r>
            <a:r>
              <a:rPr lang="en-US" dirty="0"/>
              <a:t>] </a:t>
            </a:r>
            <a:br>
              <a:rPr lang="en-US" dirty="0"/>
            </a:br>
            <a:r>
              <a:rPr lang="en-US" dirty="0"/>
              <a:t>cd ..; </a:t>
            </a:r>
            <a:r>
              <a:rPr lang="en-US" dirty="0" err="1"/>
              <a:t>mkdir</a:t>
            </a:r>
            <a:r>
              <a:rPr lang="en-US" dirty="0"/>
              <a:t> server; cd server</a:t>
            </a:r>
            <a:br>
              <a:rPr lang="en-US" dirty="0"/>
            </a:br>
            <a:r>
              <a:rPr lang="en-US" dirty="0" err="1"/>
              <a:t>npm</a:t>
            </a:r>
            <a:r>
              <a:rPr lang="en-US" dirty="0"/>
              <a:t> </a:t>
            </a:r>
            <a:r>
              <a:rPr lang="en-US" dirty="0" err="1"/>
              <a:t>init</a:t>
            </a:r>
            <a:br>
              <a:rPr lang="en-US" dirty="0"/>
            </a:br>
            <a:r>
              <a:rPr lang="en-US" dirty="0" err="1"/>
              <a:t>npm</a:t>
            </a:r>
            <a:r>
              <a:rPr lang="en-US" dirty="0"/>
              <a:t> install express</a:t>
            </a:r>
            <a:br>
              <a:rPr lang="en-US" dirty="0"/>
            </a:br>
            <a:r>
              <a:rPr lang="en-US" dirty="0" err="1"/>
              <a:t>npm</a:t>
            </a:r>
            <a:r>
              <a:rPr lang="en-US" dirty="0"/>
              <a:t> install -D </a:t>
            </a:r>
            <a:r>
              <a:rPr lang="en-US" dirty="0" err="1"/>
              <a:t>json</a:t>
            </a:r>
            <a:r>
              <a:rPr lang="en-US" dirty="0"/>
              <a:t>-server </a:t>
            </a:r>
            <a:r>
              <a:rPr lang="en-US" dirty="0" err="1"/>
              <a:t>json</a:t>
            </a:r>
            <a:r>
              <a:rPr lang="en-US" dirty="0"/>
              <a:t>-server-</a:t>
            </a:r>
            <a:r>
              <a:rPr lang="en-US" dirty="0" err="1"/>
              <a:t>auth</a:t>
            </a:r>
            <a:endParaRPr lang="en-US" dirty="0"/>
          </a:p>
        </p:txBody>
      </p:sp>
    </p:spTree>
    <p:extLst>
      <p:ext uri="{BB962C8B-B14F-4D97-AF65-F5344CB8AC3E}">
        <p14:creationId xmlns:p14="http://schemas.microsoft.com/office/powerpoint/2010/main" val="3179348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json-server - </a:t>
            </a:r>
            <a:r>
              <a:rPr lang="en-US" b="0" dirty="0" err="1">
                <a:solidFill>
                  <a:srgbClr val="454A55"/>
                </a:solidFill>
                <a:effectLst/>
              </a:rPr>
              <a:t>db.json</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768484" y="1690688"/>
            <a:ext cx="11423515" cy="4444936"/>
          </a:xfrm>
        </p:spPr>
        <p:txBody>
          <a:bodyPr>
            <a:normAutofit/>
          </a:bodyPr>
          <a:lstStyle/>
          <a:p>
            <a:pPr marL="0" indent="0">
              <a:buNone/>
            </a:pPr>
            <a:r>
              <a:rPr lang="en-US" dirty="0">
                <a:effectLst/>
              </a:rPr>
              <a:t>In the server/</a:t>
            </a:r>
            <a:r>
              <a:rPr lang="en-US" dirty="0" err="1">
                <a:effectLst/>
              </a:rPr>
              <a:t>db.json</a:t>
            </a:r>
            <a:r>
              <a:rPr lang="en-US" dirty="0">
                <a:effectLst/>
              </a:rPr>
              <a:t> file we add our initial dummy data:</a:t>
            </a:r>
          </a:p>
          <a:p>
            <a:pPr marL="457200" lvl="1" indent="0">
              <a:buNone/>
            </a:pPr>
            <a:r>
              <a:rPr lang="en-US" sz="2000" dirty="0"/>
              <a:t>{</a:t>
            </a:r>
          </a:p>
          <a:p>
            <a:pPr marL="457200" lvl="1" indent="0">
              <a:buNone/>
            </a:pPr>
            <a:r>
              <a:rPr lang="en-US" sz="2000" dirty="0"/>
              <a:t>"posts": [{"id":1,"title":"portal","content":"Some content", "author": "</a:t>
            </a:r>
            <a:r>
              <a:rPr lang="en-US" sz="2000" dirty="0" err="1"/>
              <a:t>paul</a:t>
            </a:r>
            <a:r>
              <a:rPr lang="en-US" sz="2000" dirty="0"/>
              <a:t>"}],</a:t>
            </a:r>
          </a:p>
          <a:p>
            <a:pPr marL="457200" lvl="1" indent="0">
              <a:buNone/>
            </a:pPr>
            <a:r>
              <a:rPr lang="en-US" sz="2000" dirty="0"/>
              <a:t>"users":[],</a:t>
            </a:r>
          </a:p>
          <a:p>
            <a:pPr marL="457200" lvl="1" indent="0">
              <a:buNone/>
            </a:pPr>
            <a:r>
              <a:rPr lang="en-US" sz="2000" dirty="0"/>
              <a:t>"themes": [ { "id": 1, "</a:t>
            </a:r>
            <a:r>
              <a:rPr lang="en-US" sz="2000" dirty="0" err="1"/>
              <a:t>primaryColor</a:t>
            </a:r>
            <a:r>
              <a:rPr lang="en-US" sz="2000" dirty="0"/>
              <a:t>": "</a:t>
            </a:r>
            <a:r>
              <a:rPr lang="en-US" sz="2000" dirty="0" err="1"/>
              <a:t>deepskyblue</a:t>
            </a:r>
            <a:r>
              <a:rPr lang="en-US" sz="2000" dirty="0"/>
              <a:t>", "</a:t>
            </a:r>
            <a:r>
              <a:rPr lang="en-US" sz="2000" dirty="0" err="1"/>
              <a:t>secondaryColor</a:t>
            </a:r>
            <a:r>
              <a:rPr lang="en-US" sz="2000" dirty="0"/>
              <a:t>": "coral" }]</a:t>
            </a:r>
          </a:p>
          <a:p>
            <a:pPr marL="457200" lvl="1" indent="0">
              <a:buNone/>
            </a:pPr>
            <a:r>
              <a:rPr lang="en-US" sz="2000" dirty="0"/>
              <a:t>}</a:t>
            </a:r>
          </a:p>
          <a:p>
            <a:pPr marL="0" indent="0">
              <a:buNone/>
            </a:pPr>
            <a:br>
              <a:rPr lang="en-US" dirty="0"/>
            </a:br>
            <a:endParaRPr lang="en-US" dirty="0"/>
          </a:p>
        </p:txBody>
      </p:sp>
    </p:spTree>
    <p:extLst>
      <p:ext uri="{BB962C8B-B14F-4D97-AF65-F5344CB8AC3E}">
        <p14:creationId xmlns:p14="http://schemas.microsoft.com/office/powerpoint/2010/main" val="19172291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json-server - additional run scripts</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838200" y="1690688"/>
            <a:ext cx="10991850" cy="5319712"/>
          </a:xfrm>
        </p:spPr>
        <p:txBody>
          <a:bodyPr>
            <a:normAutofit/>
          </a:bodyPr>
          <a:lstStyle/>
          <a:p>
            <a:pPr marL="0" indent="0">
              <a:buNone/>
            </a:pPr>
            <a:r>
              <a:rPr lang="en-US" dirty="0">
                <a:effectLst/>
              </a:rPr>
              <a:t>We add/update the following run scripts to </a:t>
            </a:r>
            <a:r>
              <a:rPr lang="en-US" dirty="0" err="1">
                <a:effectLst/>
              </a:rPr>
              <a:t>packa</a:t>
            </a:r>
            <a:r>
              <a:rPr lang="en-US" dirty="0" err="1"/>
              <a:t>ge.json</a:t>
            </a:r>
            <a:r>
              <a:rPr lang="en-US" dirty="0"/>
              <a:t> to enable us to run the mock API server and our React application:</a:t>
            </a:r>
            <a:endParaRPr lang="en-US" dirty="0">
              <a:effectLst/>
            </a:endParaRPr>
          </a:p>
          <a:p>
            <a:pPr marL="0" indent="0">
              <a:buNone/>
            </a:pPr>
            <a:endParaRPr lang="en-US" dirty="0">
              <a:effectLst/>
            </a:endParaRPr>
          </a:p>
          <a:p>
            <a:pPr marL="0" indent="0">
              <a:buNone/>
            </a:pPr>
            <a:r>
              <a:rPr lang="en-US" b="1" dirty="0" err="1"/>
              <a:t>package.json</a:t>
            </a:r>
            <a:r>
              <a:rPr lang="en-US" b="1" dirty="0"/>
              <a:t>: </a:t>
            </a:r>
          </a:p>
          <a:p>
            <a:pPr marL="0" indent="0">
              <a:buNone/>
            </a:pPr>
            <a:r>
              <a:rPr lang="en-US" sz="2000" dirty="0">
                <a:effectLst/>
              </a:rPr>
              <a:t>...</a:t>
            </a:r>
          </a:p>
          <a:p>
            <a:pPr marL="0" indent="0">
              <a:buNone/>
            </a:pPr>
            <a:r>
              <a:rPr lang="en-US" sz="2000" dirty="0">
                <a:effectLst/>
              </a:rPr>
              <a:t>"start": "</a:t>
            </a:r>
            <a:r>
              <a:rPr lang="en-US" sz="2000" dirty="0" err="1"/>
              <a:t>json</a:t>
            </a:r>
            <a:r>
              <a:rPr lang="en-US" sz="2000" dirty="0"/>
              <a:t>-server-</a:t>
            </a:r>
            <a:r>
              <a:rPr lang="en-US" sz="2000" dirty="0" err="1"/>
              <a:t>auth</a:t>
            </a:r>
            <a:r>
              <a:rPr lang="en-US" sz="2000" dirty="0"/>
              <a:t> </a:t>
            </a:r>
            <a:r>
              <a:rPr lang="en-US" sz="2000" dirty="0" err="1">
                <a:effectLst/>
              </a:rPr>
              <a:t>db.json</a:t>
            </a:r>
            <a:r>
              <a:rPr lang="en-US" sz="2000" dirty="0">
                <a:effectLst/>
              </a:rPr>
              <a:t> --port 4000",</a:t>
            </a:r>
          </a:p>
          <a:p>
            <a:pPr marL="0" indent="0">
              <a:buNone/>
            </a:pPr>
            <a:r>
              <a:rPr lang="en-US" sz="2000" dirty="0"/>
              <a:t>...</a:t>
            </a:r>
            <a:endParaRPr lang="en-US" sz="2000" dirty="0">
              <a:effectLst/>
            </a:endParaRPr>
          </a:p>
        </p:txBody>
      </p:sp>
    </p:spTree>
    <p:extLst>
      <p:ext uri="{BB962C8B-B14F-4D97-AF65-F5344CB8AC3E}">
        <p14:creationId xmlns:p14="http://schemas.microsoft.com/office/powerpoint/2010/main" val="5148536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err="1">
                <a:solidFill>
                  <a:srgbClr val="454A55"/>
                </a:solidFill>
                <a:effectLst/>
              </a:rPr>
              <a:t>json</a:t>
            </a:r>
            <a:r>
              <a:rPr lang="en-US" b="0" dirty="0">
                <a:solidFill>
                  <a:srgbClr val="454A55"/>
                </a:solidFill>
                <a:effectLst/>
              </a:rPr>
              <a:t>-server – </a:t>
            </a:r>
            <a:r>
              <a:rPr lang="en-US" dirty="0">
                <a:solidFill>
                  <a:srgbClr val="454A55"/>
                </a:solidFill>
              </a:rPr>
              <a:t>Mock register flow</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838200" y="1690688"/>
            <a:ext cx="10991850" cy="5319712"/>
          </a:xfrm>
        </p:spPr>
        <p:txBody>
          <a:bodyPr>
            <a:normAutofit/>
          </a:bodyPr>
          <a:lstStyle/>
          <a:p>
            <a:r>
              <a:rPr lang="en-US" dirty="0"/>
              <a:t>JSON Server </a:t>
            </a:r>
            <a:r>
              <a:rPr lang="en-US" dirty="0" err="1"/>
              <a:t>Auth</a:t>
            </a:r>
            <a:r>
              <a:rPr lang="en-US" dirty="0"/>
              <a:t> adds a simple </a:t>
            </a:r>
            <a:r>
              <a:rPr lang="en-US" dirty="0">
                <a:hlinkClick r:id="rId2"/>
              </a:rPr>
              <a:t>JWT based</a:t>
            </a:r>
            <a:r>
              <a:rPr lang="en-US" dirty="0"/>
              <a:t> authentication flow.</a:t>
            </a:r>
          </a:p>
          <a:p>
            <a:pPr lvl="2"/>
            <a:r>
              <a:rPr lang="en-US" dirty="0"/>
              <a:t>Any of the following routes registers a new user:</a:t>
            </a:r>
          </a:p>
          <a:p>
            <a:pPr lvl="3"/>
            <a:r>
              <a:rPr lang="en-US" b="1" dirty="0"/>
              <a:t>POST /register</a:t>
            </a:r>
            <a:endParaRPr lang="en-US" dirty="0"/>
          </a:p>
          <a:p>
            <a:pPr lvl="3"/>
            <a:r>
              <a:rPr lang="en-US" b="1" dirty="0"/>
              <a:t>POST /signup</a:t>
            </a:r>
            <a:endParaRPr lang="en-US" dirty="0"/>
          </a:p>
          <a:p>
            <a:pPr lvl="3"/>
            <a:r>
              <a:rPr lang="en-US" b="1" dirty="0"/>
              <a:t>POST /users</a:t>
            </a:r>
            <a:br>
              <a:rPr lang="en-US" b="1" dirty="0"/>
            </a:br>
            <a:endParaRPr lang="en-US" dirty="0"/>
          </a:p>
          <a:p>
            <a:pPr lvl="1"/>
            <a:r>
              <a:rPr lang="en-US" b="1" dirty="0"/>
              <a:t>email</a:t>
            </a:r>
            <a:r>
              <a:rPr lang="en-US" dirty="0"/>
              <a:t> and </a:t>
            </a:r>
            <a:r>
              <a:rPr lang="en-US" b="1" dirty="0"/>
              <a:t>password</a:t>
            </a:r>
            <a:r>
              <a:rPr lang="en-US" dirty="0"/>
              <a:t> are required in the request body</a:t>
            </a:r>
          </a:p>
          <a:p>
            <a:pPr lvl="1"/>
            <a:r>
              <a:rPr lang="en-US" dirty="0"/>
              <a:t>Any other property can be added to the request body without being validated</a:t>
            </a:r>
            <a:br>
              <a:rPr lang="en-US" dirty="0"/>
            </a:br>
            <a:endParaRPr lang="en-US" dirty="0"/>
          </a:p>
          <a:p>
            <a:pPr marL="457200" lvl="1" indent="0">
              <a:buNone/>
            </a:pPr>
            <a:r>
              <a:rPr lang="en-US" dirty="0"/>
              <a:t>	POST /register</a:t>
            </a:r>
            <a:br>
              <a:rPr lang="en-US" dirty="0"/>
            </a:br>
            <a:r>
              <a:rPr lang="en-US" dirty="0"/>
              <a:t>	 { </a:t>
            </a:r>
            <a:br>
              <a:rPr lang="en-US" dirty="0"/>
            </a:br>
            <a:r>
              <a:rPr lang="en-US" dirty="0"/>
              <a:t>          "email": "</a:t>
            </a:r>
            <a:r>
              <a:rPr lang="en-US" dirty="0" err="1"/>
              <a:t>olivier@mail.com</a:t>
            </a:r>
            <a:r>
              <a:rPr lang="en-US" dirty="0"/>
              <a:t>", </a:t>
            </a:r>
            <a:br>
              <a:rPr lang="en-US" dirty="0"/>
            </a:br>
            <a:r>
              <a:rPr lang="en-US" dirty="0"/>
              <a:t>	   "password": "bestPassw0rd" </a:t>
            </a:r>
            <a:br>
              <a:rPr lang="en-US" dirty="0"/>
            </a:br>
            <a:r>
              <a:rPr lang="en-US" dirty="0"/>
              <a:t>        }</a:t>
            </a:r>
            <a:br>
              <a:rPr lang="en-US" dirty="0"/>
            </a:br>
            <a:endParaRPr lang="en-US" dirty="0"/>
          </a:p>
        </p:txBody>
      </p:sp>
    </p:spTree>
    <p:extLst>
      <p:ext uri="{BB962C8B-B14F-4D97-AF65-F5344CB8AC3E}">
        <p14:creationId xmlns:p14="http://schemas.microsoft.com/office/powerpoint/2010/main" val="2637462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err="1">
                <a:solidFill>
                  <a:srgbClr val="454A55"/>
                </a:solidFill>
                <a:effectLst/>
              </a:rPr>
              <a:t>json</a:t>
            </a:r>
            <a:r>
              <a:rPr lang="en-US" b="0" dirty="0">
                <a:solidFill>
                  <a:srgbClr val="454A55"/>
                </a:solidFill>
                <a:effectLst/>
              </a:rPr>
              <a:t>-server – </a:t>
            </a:r>
            <a:r>
              <a:rPr lang="en-US" dirty="0">
                <a:solidFill>
                  <a:srgbClr val="454A55"/>
                </a:solidFill>
              </a:rPr>
              <a:t>Mock login flow</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838200" y="1690688"/>
            <a:ext cx="10991850" cy="5319712"/>
          </a:xfrm>
        </p:spPr>
        <p:txBody>
          <a:bodyPr>
            <a:normAutofit/>
          </a:bodyPr>
          <a:lstStyle/>
          <a:p>
            <a:r>
              <a:rPr lang="en-US" dirty="0"/>
              <a:t>JSON Server </a:t>
            </a:r>
            <a:r>
              <a:rPr lang="en-US" dirty="0" err="1"/>
              <a:t>Auth</a:t>
            </a:r>
            <a:r>
              <a:rPr lang="en-US" dirty="0"/>
              <a:t> adds a simple </a:t>
            </a:r>
            <a:r>
              <a:rPr lang="en-US" dirty="0">
                <a:hlinkClick r:id="rId2"/>
              </a:rPr>
              <a:t>JWT based</a:t>
            </a:r>
            <a:r>
              <a:rPr lang="en-US" dirty="0"/>
              <a:t> authentication flow.</a:t>
            </a:r>
          </a:p>
          <a:p>
            <a:pPr lvl="2"/>
            <a:r>
              <a:rPr lang="en-US" dirty="0"/>
              <a:t>Any of the following routes logs an existing user in :</a:t>
            </a:r>
          </a:p>
          <a:p>
            <a:pPr lvl="3"/>
            <a:r>
              <a:rPr lang="en-US" b="1" dirty="0"/>
              <a:t>POST /login</a:t>
            </a:r>
            <a:endParaRPr lang="en-US" dirty="0"/>
          </a:p>
          <a:p>
            <a:pPr lvl="3"/>
            <a:r>
              <a:rPr lang="en-US" b="1" dirty="0"/>
              <a:t>POST /</a:t>
            </a:r>
            <a:r>
              <a:rPr lang="en-US" b="1" dirty="0" err="1"/>
              <a:t>signin</a:t>
            </a:r>
            <a:endParaRPr lang="en-US" dirty="0"/>
          </a:p>
          <a:p>
            <a:pPr marL="1371600" lvl="3" indent="0">
              <a:buNone/>
            </a:pPr>
            <a:endParaRPr lang="en-US" dirty="0"/>
          </a:p>
          <a:p>
            <a:pPr lvl="1"/>
            <a:r>
              <a:rPr lang="en-US" b="1" dirty="0"/>
              <a:t>email</a:t>
            </a:r>
            <a:r>
              <a:rPr lang="en-US" dirty="0"/>
              <a:t> and </a:t>
            </a:r>
            <a:r>
              <a:rPr lang="en-US" b="1" dirty="0"/>
              <a:t>password</a:t>
            </a:r>
            <a:r>
              <a:rPr lang="en-US" dirty="0"/>
              <a:t> are required in the request body</a:t>
            </a:r>
          </a:p>
          <a:p>
            <a:pPr lvl="1"/>
            <a:r>
              <a:rPr lang="en-US" dirty="0"/>
              <a:t>The response contains the JWT access token (expiration time of 1 hour), and the user data (without the password)</a:t>
            </a:r>
            <a:br>
              <a:rPr lang="en-US" dirty="0"/>
            </a:br>
            <a:endParaRPr lang="en-US" dirty="0"/>
          </a:p>
          <a:p>
            <a:pPr marL="457200" lvl="1" indent="0">
              <a:buNone/>
            </a:pPr>
            <a:r>
              <a:rPr lang="en-US" dirty="0"/>
              <a:t>	POST /login</a:t>
            </a:r>
            <a:br>
              <a:rPr lang="en-US" dirty="0"/>
            </a:br>
            <a:r>
              <a:rPr lang="en-US" dirty="0"/>
              <a:t>	 { </a:t>
            </a:r>
            <a:br>
              <a:rPr lang="en-US" dirty="0"/>
            </a:br>
            <a:r>
              <a:rPr lang="en-US" dirty="0"/>
              <a:t>          "email": "</a:t>
            </a:r>
            <a:r>
              <a:rPr lang="en-US" dirty="0" err="1"/>
              <a:t>olivier@mail.com</a:t>
            </a:r>
            <a:r>
              <a:rPr lang="en-US" dirty="0"/>
              <a:t>", </a:t>
            </a:r>
            <a:br>
              <a:rPr lang="en-US" dirty="0"/>
            </a:br>
            <a:r>
              <a:rPr lang="en-US" dirty="0"/>
              <a:t>	   "password": "bestPassw0rd" </a:t>
            </a:r>
            <a:br>
              <a:rPr lang="en-US" dirty="0"/>
            </a:br>
            <a:r>
              <a:rPr lang="en-US" dirty="0"/>
              <a:t>        }</a:t>
            </a:r>
            <a:br>
              <a:rPr lang="en-US" dirty="0"/>
            </a:br>
            <a:endParaRPr lang="en-US" dirty="0"/>
          </a:p>
        </p:txBody>
      </p:sp>
    </p:spTree>
    <p:extLst>
      <p:ext uri="{BB962C8B-B14F-4D97-AF65-F5344CB8AC3E}">
        <p14:creationId xmlns:p14="http://schemas.microsoft.com/office/powerpoint/2010/main" val="3277969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json-server - proxying requests setupProxy.js</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838200" y="1690688"/>
            <a:ext cx="10991850" cy="5319712"/>
          </a:xfrm>
        </p:spPr>
        <p:txBody>
          <a:bodyPr>
            <a:normAutofit fontScale="62500" lnSpcReduction="20000"/>
          </a:bodyPr>
          <a:lstStyle/>
          <a:p>
            <a:pPr marL="0" indent="0">
              <a:buNone/>
            </a:pPr>
            <a:r>
              <a:rPr lang="en-US" dirty="0">
                <a:effectLst/>
              </a:rPr>
              <a:t>We utilize the http-proxy-middleware to proxy requests from localhost:4000 to localhost:3000/</a:t>
            </a:r>
            <a:r>
              <a:rPr lang="en-US" dirty="0" err="1">
                <a:effectLst/>
              </a:rPr>
              <a:t>api</a:t>
            </a:r>
            <a:r>
              <a:rPr lang="en-US" dirty="0">
                <a:effectLst/>
              </a:rPr>
              <a:t> to address CORs issues</a:t>
            </a:r>
          </a:p>
          <a:p>
            <a:pPr marL="0" indent="0">
              <a:buNone/>
            </a:pPr>
            <a:endParaRPr lang="en-US" dirty="0">
              <a:effectLst/>
            </a:endParaRPr>
          </a:p>
          <a:p>
            <a:pPr marL="0" indent="0">
              <a:buNone/>
            </a:pPr>
            <a:r>
              <a:rPr lang="en-US" b="1" dirty="0" err="1"/>
              <a:t>src</a:t>
            </a:r>
            <a:r>
              <a:rPr lang="en-US" b="1" dirty="0"/>
              <a:t>/setupProxy.js: </a:t>
            </a:r>
          </a:p>
          <a:p>
            <a:pPr marL="0" indent="0">
              <a:buNone/>
            </a:pPr>
            <a:endParaRPr lang="en-US" dirty="0">
              <a:effectLst/>
            </a:endParaRPr>
          </a:p>
          <a:p>
            <a:pPr marL="0" indent="0">
              <a:buNone/>
            </a:pPr>
            <a:r>
              <a:rPr lang="en-US" dirty="0">
                <a:effectLst/>
              </a:rPr>
              <a:t>const { </a:t>
            </a:r>
            <a:r>
              <a:rPr lang="en-US" dirty="0" err="1">
                <a:effectLst/>
              </a:rPr>
              <a:t>createProxyMiddleware</a:t>
            </a:r>
            <a:r>
              <a:rPr lang="en-US" dirty="0">
                <a:effectLst/>
              </a:rPr>
              <a:t> } = require('http-proxy-middleware');</a:t>
            </a:r>
          </a:p>
          <a:p>
            <a:pPr marL="0" indent="0">
              <a:buNone/>
            </a:pPr>
            <a:endParaRPr lang="en-US" dirty="0">
              <a:effectLst/>
            </a:endParaRPr>
          </a:p>
          <a:p>
            <a:pPr marL="0" indent="0">
              <a:buNone/>
            </a:pPr>
            <a:r>
              <a:rPr lang="en-US" dirty="0" err="1">
                <a:effectLst/>
              </a:rPr>
              <a:t>module.exports</a:t>
            </a:r>
            <a:r>
              <a:rPr lang="en-US" dirty="0">
                <a:effectLst/>
              </a:rPr>
              <a:t> = function (app) {</a:t>
            </a:r>
          </a:p>
          <a:p>
            <a:pPr marL="0" indent="0">
              <a:buNone/>
            </a:pPr>
            <a:r>
              <a:rPr lang="en-US" dirty="0">
                <a:effectLst/>
              </a:rPr>
              <a:t>    </a:t>
            </a:r>
            <a:r>
              <a:rPr lang="en-US" dirty="0" err="1">
                <a:effectLst/>
              </a:rPr>
              <a:t>app.use</a:t>
            </a:r>
            <a:r>
              <a:rPr lang="en-US" dirty="0">
                <a:effectLst/>
              </a:rPr>
              <a:t>('/</a:t>
            </a:r>
            <a:r>
              <a:rPr lang="en-US" dirty="0" err="1">
                <a:effectLst/>
              </a:rPr>
              <a:t>api</a:t>
            </a:r>
            <a:r>
              <a:rPr lang="en-US" dirty="0">
                <a:effectLst/>
              </a:rPr>
              <a:t>',</a:t>
            </a:r>
          </a:p>
          <a:p>
            <a:pPr marL="0" indent="0">
              <a:buNone/>
            </a:pPr>
            <a:r>
              <a:rPr lang="en-US" dirty="0">
                <a:effectLst/>
              </a:rPr>
              <a:t>        </a:t>
            </a:r>
            <a:r>
              <a:rPr lang="en-US" dirty="0" err="1">
                <a:effectLst/>
              </a:rPr>
              <a:t>createProxyMiddleware</a:t>
            </a:r>
            <a:r>
              <a:rPr lang="en-US" dirty="0">
                <a:effectLst/>
              </a:rPr>
              <a:t>({</a:t>
            </a:r>
          </a:p>
          <a:p>
            <a:pPr marL="0" indent="0">
              <a:buNone/>
            </a:pPr>
            <a:r>
              <a:rPr lang="en-US" dirty="0">
                <a:effectLst/>
              </a:rPr>
              <a:t>          target: 'http://localhost:4000',</a:t>
            </a:r>
          </a:p>
          <a:p>
            <a:pPr marL="0" indent="0">
              <a:buNone/>
            </a:pPr>
            <a:r>
              <a:rPr lang="en-US" dirty="0">
                <a:effectLst/>
              </a:rPr>
              <a:t>          </a:t>
            </a:r>
            <a:r>
              <a:rPr lang="en-US" dirty="0" err="1">
                <a:effectLst/>
              </a:rPr>
              <a:t>changeOrigin</a:t>
            </a:r>
            <a:r>
              <a:rPr lang="en-US" dirty="0">
                <a:effectLst/>
              </a:rPr>
              <a:t>: true,</a:t>
            </a:r>
          </a:p>
          <a:p>
            <a:pPr marL="0" indent="0">
              <a:buNone/>
            </a:pPr>
            <a:r>
              <a:rPr lang="en-US" dirty="0">
                <a:effectLst/>
              </a:rPr>
              <a:t>          </a:t>
            </a:r>
            <a:r>
              <a:rPr lang="en-US" dirty="0" err="1">
                <a:effectLst/>
              </a:rPr>
              <a:t>pathRewrite</a:t>
            </a:r>
            <a:r>
              <a:rPr lang="en-US" dirty="0">
                <a:effectLst/>
              </a:rPr>
              <a:t>: { '^/</a:t>
            </a:r>
            <a:r>
              <a:rPr lang="en-US" dirty="0" err="1">
                <a:effectLst/>
              </a:rPr>
              <a:t>api</a:t>
            </a:r>
            <a:r>
              <a:rPr lang="en-US" dirty="0">
                <a:effectLst/>
              </a:rPr>
              <a:t>': '' }</a:t>
            </a:r>
          </a:p>
          <a:p>
            <a:pPr marL="0" indent="0">
              <a:buNone/>
            </a:pPr>
            <a:r>
              <a:rPr lang="en-US" dirty="0">
                <a:effectLst/>
              </a:rPr>
              <a:t>        })</a:t>
            </a:r>
          </a:p>
          <a:p>
            <a:pPr marL="0" indent="0">
              <a:buNone/>
            </a:pPr>
            <a:r>
              <a:rPr lang="en-US" dirty="0">
                <a:effectLst/>
              </a:rPr>
              <a:t>      );</a:t>
            </a:r>
          </a:p>
          <a:p>
            <a:pPr marL="0" indent="0">
              <a:buNone/>
            </a:pPr>
            <a:r>
              <a:rPr lang="en-US" dirty="0">
                <a:effectLst/>
              </a:rPr>
              <a:t>    </a:t>
            </a:r>
          </a:p>
          <a:p>
            <a:pPr marL="0" indent="0">
              <a:buNone/>
            </a:pPr>
            <a:r>
              <a:rPr lang="en-US" dirty="0">
                <a:effectLst/>
              </a:rPr>
              <a:t>}</a:t>
            </a:r>
          </a:p>
        </p:txBody>
      </p:sp>
    </p:spTree>
    <p:extLst>
      <p:ext uri="{BB962C8B-B14F-4D97-AF65-F5344CB8AC3E}">
        <p14:creationId xmlns:p14="http://schemas.microsoft.com/office/powerpoint/2010/main" val="35496137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err="1">
                <a:solidFill>
                  <a:srgbClr val="454A55"/>
                </a:solidFill>
                <a:effectLst/>
              </a:rPr>
              <a:t>Javascript</a:t>
            </a:r>
            <a:r>
              <a:rPr lang="en-US" b="0" dirty="0">
                <a:solidFill>
                  <a:srgbClr val="454A55"/>
                </a:solidFill>
                <a:effectLst/>
              </a:rPr>
              <a:t> Fetch API</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838200" y="1690688"/>
            <a:ext cx="10991850" cy="5319712"/>
          </a:xfrm>
        </p:spPr>
        <p:txBody>
          <a:bodyPr>
            <a:normAutofit/>
          </a:bodyPr>
          <a:lstStyle/>
          <a:p>
            <a:pPr marL="0" indent="0">
              <a:buNone/>
            </a:pPr>
            <a:r>
              <a:rPr lang="en-US" dirty="0">
                <a:effectLst/>
              </a:rPr>
              <a:t>The Fetch API provides a global fetch() method that provides an easy, logical way to fetch resources asynchronously across the network.</a:t>
            </a:r>
          </a:p>
          <a:p>
            <a:pPr marL="0" indent="0">
              <a:buNone/>
            </a:pPr>
            <a:endParaRPr lang="en-US" dirty="0">
              <a:effectLst/>
            </a:endParaRPr>
          </a:p>
          <a:p>
            <a:pPr marL="0" indent="0">
              <a:buNone/>
            </a:pPr>
            <a:r>
              <a:rPr lang="en-US" dirty="0"/>
              <a:t>A basic fetch request is simple to setup:</a:t>
            </a:r>
          </a:p>
          <a:p>
            <a:pPr marL="0" indent="0">
              <a:buNone/>
            </a:pPr>
            <a:endParaRPr lang="en-US" dirty="0">
              <a:effectLst/>
            </a:endParaRPr>
          </a:p>
          <a:p>
            <a:pPr marL="0" indent="0">
              <a:buNone/>
            </a:pPr>
            <a:r>
              <a:rPr lang="en-US" dirty="0">
                <a:effectLst/>
              </a:rPr>
              <a:t>fetch('http://example.com/</a:t>
            </a:r>
            <a:r>
              <a:rPr lang="en-US" dirty="0" err="1">
                <a:effectLst/>
              </a:rPr>
              <a:t>movies.json</a:t>
            </a:r>
            <a:r>
              <a:rPr lang="en-US" dirty="0">
                <a:effectLst/>
              </a:rPr>
              <a:t>')</a:t>
            </a:r>
          </a:p>
          <a:p>
            <a:pPr marL="0" indent="0">
              <a:buNone/>
            </a:pPr>
            <a:r>
              <a:rPr lang="en-US" dirty="0">
                <a:effectLst/>
              </a:rPr>
              <a:t>  .then(response =&gt; </a:t>
            </a:r>
            <a:r>
              <a:rPr lang="en-US" dirty="0" err="1">
                <a:effectLst/>
              </a:rPr>
              <a:t>response.json</a:t>
            </a:r>
            <a:r>
              <a:rPr lang="en-US" dirty="0">
                <a:effectLst/>
              </a:rPr>
              <a:t>())</a:t>
            </a:r>
          </a:p>
          <a:p>
            <a:pPr marL="0" indent="0">
              <a:buNone/>
            </a:pPr>
            <a:r>
              <a:rPr lang="en-US" dirty="0">
                <a:effectLst/>
              </a:rPr>
              <a:t>  .then(data =&gt; console.log(data));</a:t>
            </a:r>
          </a:p>
          <a:p>
            <a:pPr marL="0" indent="0">
              <a:buNone/>
            </a:pPr>
            <a:endParaRPr lang="en-US" dirty="0">
              <a:effectLst/>
            </a:endParaRPr>
          </a:p>
        </p:txBody>
      </p:sp>
    </p:spTree>
    <p:extLst>
      <p:ext uri="{BB962C8B-B14F-4D97-AF65-F5344CB8AC3E}">
        <p14:creationId xmlns:p14="http://schemas.microsoft.com/office/powerpoint/2010/main" val="34377181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a:xfrm>
            <a:off x="576072" y="365125"/>
            <a:ext cx="11039856" cy="1325563"/>
          </a:xfrm>
        </p:spPr>
        <p:txBody>
          <a:bodyPr>
            <a:normAutofit/>
          </a:bodyPr>
          <a:lstStyle/>
          <a:p>
            <a:r>
              <a:rPr lang="en-US" b="0" dirty="0">
                <a:solidFill>
                  <a:srgbClr val="454A55"/>
                </a:solidFill>
                <a:effectLst/>
              </a:rPr>
              <a:t>Getting </a:t>
            </a:r>
            <a:r>
              <a:rPr lang="en-US" dirty="0">
                <a:solidFill>
                  <a:srgbClr val="454A55"/>
                </a:solidFill>
              </a:rPr>
              <a:t>themes </a:t>
            </a:r>
            <a:r>
              <a:rPr lang="en-US" b="0" dirty="0">
                <a:solidFill>
                  <a:srgbClr val="454A55"/>
                </a:solidFill>
                <a:effectLst/>
              </a:rPr>
              <a:t>w/ fetch &amp; </a:t>
            </a:r>
            <a:r>
              <a:rPr lang="en-US" b="0" dirty="0" err="1">
                <a:solidFill>
                  <a:srgbClr val="454A55"/>
                </a:solidFill>
                <a:effectLst/>
              </a:rPr>
              <a:t>useEffect</a:t>
            </a:r>
            <a:r>
              <a:rPr lang="en-US" b="0" dirty="0">
                <a:solidFill>
                  <a:srgbClr val="454A55"/>
                </a:solidFill>
                <a:effectLst/>
              </a:rPr>
              <a:t> &amp; </a:t>
            </a:r>
            <a:r>
              <a:rPr lang="en-US" b="0" dirty="0" err="1">
                <a:solidFill>
                  <a:srgbClr val="454A55"/>
                </a:solidFill>
                <a:effectLst/>
              </a:rPr>
              <a:t>useState</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576072" y="1463040"/>
            <a:ext cx="10917936" cy="4672584"/>
          </a:xfrm>
        </p:spPr>
        <p:txBody>
          <a:bodyPr>
            <a:normAutofit fontScale="85000" lnSpcReduction="20000"/>
          </a:bodyPr>
          <a:lstStyle/>
          <a:p>
            <a:pPr marL="0" indent="0">
              <a:buNone/>
            </a:pPr>
            <a:r>
              <a:rPr lang="en-US" dirty="0"/>
              <a:t>We’ll start removing static state in the </a:t>
            </a:r>
            <a:r>
              <a:rPr lang="en-US" dirty="0" err="1"/>
              <a:t>ChangeTheme</a:t>
            </a:r>
            <a:r>
              <a:rPr lang="en-US" dirty="0"/>
              <a:t> component, we’ll issue a request to the /</a:t>
            </a:r>
            <a:r>
              <a:rPr lang="en-US" dirty="0" err="1"/>
              <a:t>api</a:t>
            </a:r>
            <a:r>
              <a:rPr lang="en-US" dirty="0"/>
              <a:t>/themes endpoint to retrieve the list of available themes</a:t>
            </a:r>
            <a:endParaRPr lang="en-US" dirty="0">
              <a:effectLst/>
            </a:endParaRPr>
          </a:p>
          <a:p>
            <a:pPr marL="0" indent="0">
              <a:buNone/>
            </a:pPr>
            <a:endParaRPr lang="en-US" b="1" dirty="0"/>
          </a:p>
          <a:p>
            <a:pPr marL="0" indent="0">
              <a:buNone/>
            </a:pPr>
            <a:r>
              <a:rPr lang="en-US" b="1" dirty="0" err="1"/>
              <a:t>src</a:t>
            </a:r>
            <a:r>
              <a:rPr lang="en-US" b="1" dirty="0"/>
              <a:t>/ChangeTheme.js:</a:t>
            </a:r>
          </a:p>
          <a:p>
            <a:pPr marL="0" indent="0">
              <a:buNone/>
            </a:pPr>
            <a:endParaRPr lang="en-US" dirty="0"/>
          </a:p>
          <a:p>
            <a:pPr marL="0" indent="0">
              <a:buNone/>
            </a:pPr>
            <a:r>
              <a:rPr lang="en-US" dirty="0">
                <a:effectLst/>
              </a:rPr>
              <a:t>export default function </a:t>
            </a:r>
            <a:r>
              <a:rPr lang="en-US" dirty="0" err="1">
                <a:effectLst/>
              </a:rPr>
              <a:t>ChangeTheme</a:t>
            </a:r>
            <a:r>
              <a:rPr lang="en-US" dirty="0">
                <a:effectLst/>
              </a:rPr>
              <a:t> ({ theme, </a:t>
            </a:r>
            <a:r>
              <a:rPr lang="en-US" dirty="0" err="1">
                <a:effectLst/>
              </a:rPr>
              <a:t>setTheme</a:t>
            </a:r>
            <a:r>
              <a:rPr lang="en-US" dirty="0">
                <a:effectLst/>
              </a:rPr>
              <a:t> }) {</a:t>
            </a:r>
          </a:p>
          <a:p>
            <a:pPr marL="0" indent="0">
              <a:buNone/>
            </a:pPr>
            <a:r>
              <a:rPr lang="en-US" dirty="0">
                <a:effectLst/>
              </a:rPr>
              <a:t>    const [ themes, </a:t>
            </a:r>
            <a:r>
              <a:rPr lang="en-US" dirty="0" err="1">
                <a:effectLst/>
              </a:rPr>
              <a:t>setThemes</a:t>
            </a:r>
            <a:r>
              <a:rPr lang="en-US" dirty="0">
                <a:effectLst/>
              </a:rPr>
              <a:t> ] = </a:t>
            </a:r>
            <a:r>
              <a:rPr lang="en-US" dirty="0" err="1">
                <a:effectLst/>
              </a:rPr>
              <a:t>useState</a:t>
            </a:r>
            <a:r>
              <a:rPr lang="en-US" dirty="0">
                <a:effectLst/>
              </a:rPr>
              <a:t>([])</a:t>
            </a:r>
          </a:p>
          <a:p>
            <a:pPr marL="0" indent="0">
              <a:buNone/>
            </a:pPr>
            <a:r>
              <a:rPr lang="en-US" dirty="0"/>
              <a:t>     </a:t>
            </a:r>
            <a:r>
              <a:rPr lang="en-US" dirty="0" err="1"/>
              <a:t>useEffect</a:t>
            </a:r>
            <a:r>
              <a:rPr lang="en-US" dirty="0"/>
              <a:t>(() =&gt; {</a:t>
            </a:r>
          </a:p>
          <a:p>
            <a:pPr marL="0" indent="0">
              <a:buNone/>
            </a:pPr>
            <a:r>
              <a:rPr lang="en-US" dirty="0">
                <a:effectLst/>
              </a:rPr>
              <a:t>        fetch(‘/</a:t>
            </a:r>
            <a:r>
              <a:rPr lang="en-US" dirty="0" err="1">
                <a:effectLst/>
              </a:rPr>
              <a:t>api</a:t>
            </a:r>
            <a:r>
              <a:rPr lang="en-US" dirty="0">
                <a:effectLst/>
              </a:rPr>
              <a:t>/themes’)</a:t>
            </a:r>
          </a:p>
          <a:p>
            <a:pPr marL="0" indent="0">
              <a:buNone/>
            </a:pPr>
            <a:r>
              <a:rPr lang="en-US" dirty="0"/>
              <a:t>        .then(result =&gt; </a:t>
            </a:r>
            <a:r>
              <a:rPr lang="en-US" dirty="0" err="1"/>
              <a:t>result.json</a:t>
            </a:r>
            <a:r>
              <a:rPr lang="en-US" dirty="0"/>
              <a:t>())</a:t>
            </a:r>
          </a:p>
          <a:p>
            <a:pPr marL="0" indent="0">
              <a:buNone/>
            </a:pPr>
            <a:r>
              <a:rPr lang="en-US" dirty="0">
                <a:effectLst/>
              </a:rPr>
              <a:t>        .then</a:t>
            </a:r>
            <a:r>
              <a:rPr lang="en-US" dirty="0"/>
              <a:t>(themes =&gt; </a:t>
            </a:r>
            <a:r>
              <a:rPr lang="en-US" dirty="0" err="1"/>
              <a:t>setThemes</a:t>
            </a:r>
            <a:r>
              <a:rPr lang="en-US" dirty="0"/>
              <a:t>(themes))</a:t>
            </a:r>
          </a:p>
          <a:p>
            <a:pPr marL="0" indent="0">
              <a:buNone/>
            </a:pPr>
            <a:r>
              <a:rPr lang="en-US" dirty="0">
                <a:effectLst/>
              </a:rPr>
              <a:t>     }, [])</a:t>
            </a:r>
          </a:p>
        </p:txBody>
      </p:sp>
    </p:spTree>
    <p:extLst>
      <p:ext uri="{BB962C8B-B14F-4D97-AF65-F5344CB8AC3E}">
        <p14:creationId xmlns:p14="http://schemas.microsoft.com/office/powerpoint/2010/main" val="1731697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B9B8AD-7E3E-4548-A3AE-AD9F21C3A884}"/>
              </a:ext>
            </a:extLst>
          </p:cNvPr>
          <p:cNvSpPr>
            <a:spLocks noGrp="1"/>
          </p:cNvSpPr>
          <p:nvPr>
            <p:ph idx="1"/>
          </p:nvPr>
        </p:nvSpPr>
        <p:spPr/>
        <p:txBody>
          <a:bodyPr>
            <a:normAutofit/>
          </a:bodyPr>
          <a:lstStyle/>
          <a:p>
            <a:r>
              <a:rPr lang="en-US" sz="2000" dirty="0"/>
              <a:t>Web applications are applications running on a server</a:t>
            </a:r>
          </a:p>
          <a:p>
            <a:r>
              <a:rPr lang="en-US" sz="2000" dirty="0"/>
              <a:t>Client-server architecture</a:t>
            </a:r>
          </a:p>
          <a:p>
            <a:r>
              <a:rPr lang="en-US" sz="2000" dirty="0"/>
              <a:t>Multiple protocols depending on use-case</a:t>
            </a:r>
          </a:p>
          <a:p>
            <a:pPr lvl="1"/>
            <a:r>
              <a:rPr lang="en-US" sz="1600" dirty="0"/>
              <a:t>HTTP (RESTful APIs – perform operations on data)</a:t>
            </a:r>
          </a:p>
          <a:p>
            <a:pPr lvl="1"/>
            <a:r>
              <a:rPr lang="en-US" sz="1600" dirty="0"/>
              <a:t>TCP (Web Sockets – enables </a:t>
            </a:r>
            <a:r>
              <a:rPr lang="en-US" sz="1600" dirty="0" err="1"/>
              <a:t>realtime</a:t>
            </a:r>
            <a:r>
              <a:rPr lang="en-US" sz="1600" dirty="0"/>
              <a:t> communication, RTMP – video streaming)</a:t>
            </a:r>
          </a:p>
          <a:p>
            <a:pPr lvl="1"/>
            <a:r>
              <a:rPr lang="en-US" sz="1600" dirty="0"/>
              <a:t>UDP (WebRTC – peer-to-peer video and voice)</a:t>
            </a:r>
          </a:p>
          <a:p>
            <a:r>
              <a:rPr lang="en-US" sz="2000" dirty="0"/>
              <a:t>Benefits of Web Applications:</a:t>
            </a:r>
          </a:p>
          <a:p>
            <a:pPr lvl="1"/>
            <a:r>
              <a:rPr lang="en-US" sz="1600" dirty="0"/>
              <a:t>Ease of access</a:t>
            </a:r>
          </a:p>
          <a:p>
            <a:pPr lvl="1"/>
            <a:r>
              <a:rPr lang="en-US" sz="1600" dirty="0"/>
              <a:t>Cross platform (Desktop, Native Mobile, IoT)</a:t>
            </a:r>
          </a:p>
          <a:p>
            <a:pPr lvl="1"/>
            <a:r>
              <a:rPr lang="en-US" sz="1600" dirty="0"/>
              <a:t>Ease of development</a:t>
            </a:r>
          </a:p>
          <a:p>
            <a:r>
              <a:rPr lang="en-US" sz="2000" dirty="0"/>
              <a:t>Downsides</a:t>
            </a:r>
          </a:p>
          <a:p>
            <a:pPr lvl="1"/>
            <a:r>
              <a:rPr lang="en-US" sz="1600" dirty="0"/>
              <a:t>Performance of certain workloads</a:t>
            </a:r>
          </a:p>
          <a:p>
            <a:pPr lvl="1"/>
            <a:r>
              <a:rPr lang="en-US" sz="1600" dirty="0"/>
              <a:t>Internet dependent</a:t>
            </a:r>
            <a:endParaRPr lang="en-US" sz="1800" dirty="0"/>
          </a:p>
          <a:p>
            <a:pPr lvl="1"/>
            <a:endParaRPr lang="en-US" sz="1800" dirty="0"/>
          </a:p>
          <a:p>
            <a:endParaRPr lang="en-US" sz="2000" dirty="0"/>
          </a:p>
        </p:txBody>
      </p:sp>
      <p:sp>
        <p:nvSpPr>
          <p:cNvPr id="2" name="Title 1">
            <a:extLst>
              <a:ext uri="{FF2B5EF4-FFF2-40B4-BE49-F238E27FC236}">
                <a16:creationId xmlns:a16="http://schemas.microsoft.com/office/drawing/2014/main" id="{F2D472AE-F16A-D64E-926A-69F3B286776E}"/>
              </a:ext>
            </a:extLst>
          </p:cNvPr>
          <p:cNvSpPr>
            <a:spLocks noGrp="1"/>
          </p:cNvSpPr>
          <p:nvPr>
            <p:ph type="title" idx="4294967295"/>
          </p:nvPr>
        </p:nvSpPr>
        <p:spPr>
          <a:xfrm>
            <a:off x="0" y="365125"/>
            <a:ext cx="10515600" cy="625475"/>
          </a:xfrm>
        </p:spPr>
        <p:txBody>
          <a:bodyPr>
            <a:normAutofit fontScale="90000"/>
          </a:bodyPr>
          <a:lstStyle/>
          <a:p>
            <a:r>
              <a:rPr lang="en-US" dirty="0"/>
              <a:t>What are web applications</a:t>
            </a:r>
          </a:p>
        </p:txBody>
      </p:sp>
      <p:grpSp>
        <p:nvGrpSpPr>
          <p:cNvPr id="11" name="Group 10">
            <a:extLst>
              <a:ext uri="{FF2B5EF4-FFF2-40B4-BE49-F238E27FC236}">
                <a16:creationId xmlns:a16="http://schemas.microsoft.com/office/drawing/2014/main" id="{2C407834-0A3E-C74D-8663-3893CE96B49C}"/>
              </a:ext>
            </a:extLst>
          </p:cNvPr>
          <p:cNvGrpSpPr/>
          <p:nvPr/>
        </p:nvGrpSpPr>
        <p:grpSpPr>
          <a:xfrm>
            <a:off x="5716066" y="3261994"/>
            <a:ext cx="3119686" cy="2137553"/>
            <a:chOff x="8037733" y="1128624"/>
            <a:chExt cx="3119686" cy="2137553"/>
          </a:xfrm>
        </p:grpSpPr>
        <p:pic>
          <p:nvPicPr>
            <p:cNvPr id="4" name="Picture 3">
              <a:extLst>
                <a:ext uri="{FF2B5EF4-FFF2-40B4-BE49-F238E27FC236}">
                  <a16:creationId xmlns:a16="http://schemas.microsoft.com/office/drawing/2014/main" id="{C62EDA1A-7321-6F4E-BACD-62DA8D888686}"/>
                </a:ext>
              </a:extLst>
            </p:cNvPr>
            <p:cNvPicPr>
              <a:picLocks noChangeAspect="1"/>
            </p:cNvPicPr>
            <p:nvPr/>
          </p:nvPicPr>
          <p:blipFill>
            <a:blip r:embed="rId2"/>
            <a:stretch>
              <a:fillRect/>
            </a:stretch>
          </p:blipFill>
          <p:spPr>
            <a:xfrm>
              <a:off x="8037733" y="1128624"/>
              <a:ext cx="3119686" cy="1871811"/>
            </a:xfrm>
            <a:prstGeom prst="rect">
              <a:avLst/>
            </a:prstGeom>
          </p:spPr>
        </p:pic>
        <p:sp>
          <p:nvSpPr>
            <p:cNvPr id="7" name="TextBox 6">
              <a:extLst>
                <a:ext uri="{FF2B5EF4-FFF2-40B4-BE49-F238E27FC236}">
                  <a16:creationId xmlns:a16="http://schemas.microsoft.com/office/drawing/2014/main" id="{EC6EEECF-ED0B-884D-971B-1375297803F5}"/>
                </a:ext>
              </a:extLst>
            </p:cNvPr>
            <p:cNvSpPr txBox="1"/>
            <p:nvPr/>
          </p:nvSpPr>
          <p:spPr>
            <a:xfrm>
              <a:off x="8518641" y="3004567"/>
              <a:ext cx="2638778" cy="261610"/>
            </a:xfrm>
            <a:prstGeom prst="rect">
              <a:avLst/>
            </a:prstGeom>
            <a:noFill/>
          </p:spPr>
          <p:txBody>
            <a:bodyPr wrap="square" rtlCol="0">
              <a:spAutoFit/>
            </a:bodyPr>
            <a:lstStyle/>
            <a:p>
              <a:r>
                <a:rPr lang="en-US" sz="1100" dirty="0"/>
                <a:t>Client-Server Web Application Architecture</a:t>
              </a:r>
            </a:p>
          </p:txBody>
        </p:sp>
      </p:grpSp>
      <p:grpSp>
        <p:nvGrpSpPr>
          <p:cNvPr id="10" name="Group 9">
            <a:extLst>
              <a:ext uri="{FF2B5EF4-FFF2-40B4-BE49-F238E27FC236}">
                <a16:creationId xmlns:a16="http://schemas.microsoft.com/office/drawing/2014/main" id="{AE086380-48D5-ED41-A6C3-E109C92E0EEA}"/>
              </a:ext>
            </a:extLst>
          </p:cNvPr>
          <p:cNvGrpSpPr/>
          <p:nvPr/>
        </p:nvGrpSpPr>
        <p:grpSpPr>
          <a:xfrm>
            <a:off x="8916269" y="2553803"/>
            <a:ext cx="2918439" cy="3015721"/>
            <a:chOff x="4723332" y="2499692"/>
            <a:chExt cx="2918439" cy="3015721"/>
          </a:xfrm>
        </p:grpSpPr>
        <p:pic>
          <p:nvPicPr>
            <p:cNvPr id="5" name="Picture 4">
              <a:extLst>
                <a:ext uri="{FF2B5EF4-FFF2-40B4-BE49-F238E27FC236}">
                  <a16:creationId xmlns:a16="http://schemas.microsoft.com/office/drawing/2014/main" id="{0FE2C077-5C7E-8748-B21C-D26C477FD4B7}"/>
                </a:ext>
              </a:extLst>
            </p:cNvPr>
            <p:cNvPicPr>
              <a:picLocks noChangeAspect="1"/>
            </p:cNvPicPr>
            <p:nvPr/>
          </p:nvPicPr>
          <p:blipFill>
            <a:blip r:embed="rId3">
              <a:extLst>
                <a:ext uri="{BEBA8EAE-BF5A-486C-A8C5-ECC9F3942E4B}">
                  <a14:imgProps xmlns:a14="http://schemas.microsoft.com/office/drawing/2010/main">
                    <a14:imgLayer>
                      <a14:imgEffect>
                        <a14:saturation sat="18000"/>
                      </a14:imgEffect>
                    </a14:imgLayer>
                  </a14:imgProps>
                </a:ext>
              </a:extLst>
            </a:blip>
            <a:stretch>
              <a:fillRect/>
            </a:stretch>
          </p:blipFill>
          <p:spPr>
            <a:xfrm>
              <a:off x="4723332" y="2499692"/>
              <a:ext cx="2918439" cy="3015721"/>
            </a:xfrm>
            <a:prstGeom prst="rect">
              <a:avLst/>
            </a:prstGeom>
          </p:spPr>
        </p:pic>
        <p:sp>
          <p:nvSpPr>
            <p:cNvPr id="8" name="TextBox 7">
              <a:extLst>
                <a:ext uri="{FF2B5EF4-FFF2-40B4-BE49-F238E27FC236}">
                  <a16:creationId xmlns:a16="http://schemas.microsoft.com/office/drawing/2014/main" id="{1E647513-03DC-CD48-9382-9C3519AEC0FE}"/>
                </a:ext>
              </a:extLst>
            </p:cNvPr>
            <p:cNvSpPr txBox="1"/>
            <p:nvPr/>
          </p:nvSpPr>
          <p:spPr>
            <a:xfrm>
              <a:off x="5418338" y="5084445"/>
              <a:ext cx="1819961" cy="261610"/>
            </a:xfrm>
            <a:prstGeom prst="rect">
              <a:avLst/>
            </a:prstGeom>
            <a:noFill/>
          </p:spPr>
          <p:txBody>
            <a:bodyPr wrap="square" rtlCol="0">
              <a:spAutoFit/>
            </a:bodyPr>
            <a:lstStyle/>
            <a:p>
              <a:r>
                <a:rPr lang="en-US" sz="1100" dirty="0"/>
                <a:t>Peer-to-peer architecture</a:t>
              </a:r>
            </a:p>
          </p:txBody>
        </p:sp>
      </p:grpSp>
    </p:spTree>
    <p:extLst>
      <p:ext uri="{BB962C8B-B14F-4D97-AF65-F5344CB8AC3E}">
        <p14:creationId xmlns:p14="http://schemas.microsoft.com/office/powerpoint/2010/main" val="2360124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a:xfrm>
            <a:off x="838200" y="365125"/>
            <a:ext cx="11258550" cy="1325563"/>
          </a:xfrm>
        </p:spPr>
        <p:txBody>
          <a:bodyPr>
            <a:normAutofit/>
          </a:bodyPr>
          <a:lstStyle/>
          <a:p>
            <a:r>
              <a:rPr lang="en-US" b="0" dirty="0">
                <a:solidFill>
                  <a:srgbClr val="454A55"/>
                </a:solidFill>
                <a:effectLst/>
              </a:rPr>
              <a:t>Getting </a:t>
            </a:r>
            <a:r>
              <a:rPr lang="en-US" dirty="0">
                <a:solidFill>
                  <a:srgbClr val="454A55"/>
                </a:solidFill>
              </a:rPr>
              <a:t>posts </a:t>
            </a:r>
            <a:r>
              <a:rPr lang="en-US" b="0" dirty="0">
                <a:solidFill>
                  <a:srgbClr val="454A55"/>
                </a:solidFill>
                <a:effectLst/>
              </a:rPr>
              <a:t>w/ fetch &amp; </a:t>
            </a:r>
            <a:r>
              <a:rPr lang="en-US" b="0" dirty="0" err="1">
                <a:solidFill>
                  <a:srgbClr val="454A55"/>
                </a:solidFill>
                <a:effectLst/>
              </a:rPr>
              <a:t>useEffect</a:t>
            </a:r>
            <a:r>
              <a:rPr lang="en-US" b="0" dirty="0">
                <a:solidFill>
                  <a:srgbClr val="454A55"/>
                </a:solidFill>
                <a:effectLst/>
              </a:rPr>
              <a:t> &amp; </a:t>
            </a:r>
            <a:r>
              <a:rPr lang="en-US" b="0" dirty="0" err="1">
                <a:solidFill>
                  <a:srgbClr val="454A55"/>
                </a:solidFill>
                <a:effectLst/>
              </a:rPr>
              <a:t>useReducer</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419100" y="1447800"/>
            <a:ext cx="11258550" cy="5410200"/>
          </a:xfrm>
        </p:spPr>
        <p:txBody>
          <a:bodyPr>
            <a:normAutofit fontScale="77500" lnSpcReduction="20000"/>
          </a:bodyPr>
          <a:lstStyle/>
          <a:p>
            <a:pPr marL="0" indent="0">
              <a:buNone/>
            </a:pPr>
            <a:r>
              <a:rPr lang="en-US" dirty="0"/>
              <a:t>We are now going to use our backend server to request the posts array, instead of hardcoding it as the default value for the </a:t>
            </a:r>
            <a:r>
              <a:rPr lang="en-US" dirty="0" err="1"/>
              <a:t>postsReducer</a:t>
            </a:r>
            <a:r>
              <a:rPr lang="en-US" dirty="0"/>
              <a:t>.</a:t>
            </a:r>
          </a:p>
          <a:p>
            <a:pPr marL="0" indent="0">
              <a:buNone/>
            </a:pPr>
            <a:endParaRPr lang="en-US" b="1" dirty="0"/>
          </a:p>
          <a:p>
            <a:pPr marL="0" indent="0">
              <a:buNone/>
            </a:pPr>
            <a:r>
              <a:rPr lang="en-US" b="1" dirty="0" err="1"/>
              <a:t>src</a:t>
            </a:r>
            <a:r>
              <a:rPr lang="en-US" b="1" dirty="0"/>
              <a:t>/App.js:</a:t>
            </a:r>
          </a:p>
          <a:p>
            <a:pPr marL="0" indent="0">
              <a:buNone/>
            </a:pPr>
            <a:r>
              <a:rPr lang="en-US" dirty="0"/>
              <a:t>Remove the </a:t>
            </a:r>
            <a:r>
              <a:rPr lang="en-US" dirty="0" err="1"/>
              <a:t>intialPosts</a:t>
            </a:r>
            <a:r>
              <a:rPr lang="en-US" dirty="0"/>
              <a:t> list and initialize the </a:t>
            </a:r>
            <a:r>
              <a:rPr lang="en-US" dirty="0" err="1"/>
              <a:t>appReducer</a:t>
            </a:r>
            <a:r>
              <a:rPr lang="en-US" dirty="0"/>
              <a:t> with an empty array as the default value for the posts list.</a:t>
            </a:r>
          </a:p>
          <a:p>
            <a:pPr marL="0" indent="0">
              <a:buNone/>
            </a:pPr>
            <a:r>
              <a:rPr lang="en-US" dirty="0"/>
              <a:t> </a:t>
            </a:r>
            <a:r>
              <a:rPr lang="en-US" dirty="0" err="1"/>
              <a:t>useEffect</a:t>
            </a:r>
            <a:r>
              <a:rPr lang="en-US" dirty="0"/>
              <a:t>(() =&gt; {</a:t>
            </a:r>
          </a:p>
          <a:p>
            <a:pPr marL="0" indent="0">
              <a:buNone/>
            </a:pPr>
            <a:r>
              <a:rPr lang="en-US" dirty="0"/>
              <a:t>     fetch('/</a:t>
            </a:r>
            <a:r>
              <a:rPr lang="en-US" dirty="0" err="1"/>
              <a:t>api</a:t>
            </a:r>
            <a:r>
              <a:rPr lang="en-US" dirty="0"/>
              <a:t>/posts')</a:t>
            </a:r>
          </a:p>
          <a:p>
            <a:pPr marL="0" indent="0">
              <a:buNone/>
            </a:pPr>
            <a:r>
              <a:rPr lang="en-US" dirty="0"/>
              <a:t>            .then(result =&gt; </a:t>
            </a:r>
            <a:r>
              <a:rPr lang="en-US" dirty="0" err="1"/>
              <a:t>result.json</a:t>
            </a:r>
            <a:r>
              <a:rPr lang="en-US" dirty="0"/>
              <a:t>())</a:t>
            </a:r>
          </a:p>
          <a:p>
            <a:pPr marL="0" indent="0">
              <a:buNone/>
            </a:pPr>
            <a:r>
              <a:rPr lang="en-US" dirty="0"/>
              <a:t>            .then(posts =&gt; dispatch({ type: 'FETCH_POSTS', posts }))</a:t>
            </a:r>
          </a:p>
          <a:p>
            <a:pPr marL="0" indent="0">
              <a:buNone/>
            </a:pPr>
            <a:r>
              <a:rPr lang="en-US" dirty="0"/>
              <a:t>     }, [])</a:t>
            </a:r>
          </a:p>
          <a:p>
            <a:pPr marL="0" indent="0">
              <a:buNone/>
            </a:pPr>
            <a:endParaRPr lang="en-US" dirty="0"/>
          </a:p>
          <a:p>
            <a:pPr marL="0" indent="0">
              <a:buNone/>
            </a:pPr>
            <a:r>
              <a:rPr lang="en-US" b="1" dirty="0" err="1"/>
              <a:t>src</a:t>
            </a:r>
            <a:r>
              <a:rPr lang="en-US" b="1" dirty="0"/>
              <a:t>/reducers.js:</a:t>
            </a:r>
          </a:p>
          <a:p>
            <a:pPr marL="0" indent="0">
              <a:buNone/>
            </a:pPr>
            <a:r>
              <a:rPr lang="en-US" dirty="0"/>
              <a:t>case 'FETCH_POSTS':</a:t>
            </a:r>
          </a:p>
          <a:p>
            <a:pPr marL="0" indent="0">
              <a:buNone/>
            </a:pPr>
            <a:r>
              <a:rPr lang="en-US" dirty="0"/>
              <a:t>            return </a:t>
            </a:r>
            <a:r>
              <a:rPr lang="en-US" dirty="0" err="1"/>
              <a:t>action.posts</a:t>
            </a:r>
            <a:endParaRPr lang="en-US" dirty="0"/>
          </a:p>
          <a:p>
            <a:pPr marL="0" indent="0">
              <a:buNone/>
            </a:pPr>
            <a:endParaRPr lang="en-US" b="1" dirty="0"/>
          </a:p>
        </p:txBody>
      </p:sp>
    </p:spTree>
    <p:extLst>
      <p:ext uri="{BB962C8B-B14F-4D97-AF65-F5344CB8AC3E}">
        <p14:creationId xmlns:p14="http://schemas.microsoft.com/office/powerpoint/2010/main" val="37445799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Using </a:t>
            </a:r>
            <a:r>
              <a:rPr lang="en-US" b="0" dirty="0" err="1">
                <a:solidFill>
                  <a:srgbClr val="454A55"/>
                </a:solidFill>
                <a:effectLst/>
              </a:rPr>
              <a:t>axios</a:t>
            </a:r>
            <a:r>
              <a:rPr lang="en-US" b="0" dirty="0">
                <a:solidFill>
                  <a:srgbClr val="454A55"/>
                </a:solidFill>
                <a:effectLst/>
              </a:rPr>
              <a:t> and react-request-hook to retrieve resources</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838200" y="1690688"/>
            <a:ext cx="9695688" cy="5167312"/>
          </a:xfrm>
        </p:spPr>
        <p:txBody>
          <a:bodyPr>
            <a:normAutofit/>
          </a:bodyPr>
          <a:lstStyle/>
          <a:p>
            <a:r>
              <a:rPr lang="en-US" dirty="0"/>
              <a:t>We used an Effect Hook to trigger the request, and a Reducer/State Hook to update the state, using the result from the request. </a:t>
            </a:r>
          </a:p>
          <a:p>
            <a:r>
              <a:rPr lang="en-US" dirty="0"/>
              <a:t>Instead of manually implementing requests like this, we can use the </a:t>
            </a:r>
            <a:r>
              <a:rPr lang="en-US" dirty="0" err="1"/>
              <a:t>axios</a:t>
            </a:r>
            <a:r>
              <a:rPr lang="en-US" dirty="0"/>
              <a:t> and react-request-hook libraries to easily implement requests using Hooks</a:t>
            </a:r>
            <a:endParaRPr lang="en-US" b="1" dirty="0"/>
          </a:p>
          <a:p>
            <a:pPr marL="0" indent="0">
              <a:buNone/>
            </a:pPr>
            <a:endParaRPr lang="en-US" dirty="0"/>
          </a:p>
        </p:txBody>
      </p:sp>
    </p:spTree>
    <p:extLst>
      <p:ext uri="{BB962C8B-B14F-4D97-AF65-F5344CB8AC3E}">
        <p14:creationId xmlns:p14="http://schemas.microsoft.com/office/powerpoint/2010/main" val="19613804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Using </a:t>
            </a:r>
            <a:r>
              <a:rPr lang="en-US" b="0" dirty="0" err="1">
                <a:solidFill>
                  <a:srgbClr val="454A55"/>
                </a:solidFill>
                <a:effectLst/>
              </a:rPr>
              <a:t>axios</a:t>
            </a:r>
            <a:r>
              <a:rPr lang="en-US" b="0" dirty="0">
                <a:solidFill>
                  <a:srgbClr val="454A55"/>
                </a:solidFill>
                <a:effectLst/>
              </a:rPr>
              <a:t> and react-request-hook to retrieve resources</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838200" y="1690688"/>
            <a:ext cx="11353800" cy="5167312"/>
          </a:xfrm>
        </p:spPr>
        <p:txBody>
          <a:bodyPr>
            <a:normAutofit fontScale="47500" lnSpcReduction="20000"/>
          </a:bodyPr>
          <a:lstStyle/>
          <a:p>
            <a:pPr marL="0" indent="0">
              <a:buNone/>
            </a:pPr>
            <a:r>
              <a:rPr lang="en-US" dirty="0"/>
              <a:t>Before we can start using </a:t>
            </a:r>
            <a:r>
              <a:rPr lang="en-US" dirty="0" err="1"/>
              <a:t>axios</a:t>
            </a:r>
            <a:r>
              <a:rPr lang="en-US" dirty="0"/>
              <a:t> and react-request-hook, we have to set up an </a:t>
            </a:r>
            <a:r>
              <a:rPr lang="en-US" dirty="0" err="1"/>
              <a:t>axios</a:t>
            </a:r>
            <a:r>
              <a:rPr lang="en-US" dirty="0"/>
              <a:t> instance and a </a:t>
            </a:r>
            <a:r>
              <a:rPr lang="en-US" dirty="0" err="1"/>
              <a:t>RequestProvider</a:t>
            </a:r>
            <a:r>
              <a:rPr lang="en-US" dirty="0"/>
              <a:t> component.</a:t>
            </a:r>
          </a:p>
          <a:p>
            <a:pPr marL="0" indent="0">
              <a:buNone/>
            </a:pPr>
            <a:endParaRPr lang="en-US" b="1" dirty="0"/>
          </a:p>
          <a:p>
            <a:pPr marL="0" indent="0">
              <a:buNone/>
            </a:pPr>
            <a:r>
              <a:rPr lang="en-US" b="1" dirty="0" err="1"/>
              <a:t>npm</a:t>
            </a:r>
            <a:r>
              <a:rPr lang="en-US" b="1" dirty="0"/>
              <a:t> install --save react-request-hook </a:t>
            </a:r>
            <a:r>
              <a:rPr lang="en-US" b="1" dirty="0" err="1"/>
              <a:t>axios</a:t>
            </a:r>
            <a:endParaRPr lang="en-US" b="1" dirty="0"/>
          </a:p>
          <a:p>
            <a:pPr marL="0" indent="0">
              <a:buNone/>
            </a:pPr>
            <a:endParaRPr lang="en-US" b="1" dirty="0"/>
          </a:p>
          <a:p>
            <a:pPr marL="0" indent="0">
              <a:buNone/>
            </a:pPr>
            <a:r>
              <a:rPr lang="en-US" b="1" dirty="0" err="1"/>
              <a:t>src</a:t>
            </a:r>
            <a:r>
              <a:rPr lang="en-US" b="1" dirty="0"/>
              <a:t>/index.js:</a:t>
            </a:r>
          </a:p>
          <a:p>
            <a:pPr marL="0" indent="0">
              <a:buNone/>
            </a:pPr>
            <a:r>
              <a:rPr lang="en-US" dirty="0"/>
              <a:t>import { </a:t>
            </a:r>
            <a:r>
              <a:rPr lang="en-US" dirty="0" err="1"/>
              <a:t>RequestProvider</a:t>
            </a:r>
            <a:r>
              <a:rPr lang="en-US" dirty="0"/>
              <a:t> } from 'react-request-hook'</a:t>
            </a:r>
          </a:p>
          <a:p>
            <a:pPr marL="0" indent="0">
              <a:buNone/>
            </a:pPr>
            <a:r>
              <a:rPr lang="en-US" dirty="0"/>
              <a:t>import </a:t>
            </a:r>
            <a:r>
              <a:rPr lang="en-US" dirty="0" err="1"/>
              <a:t>axios</a:t>
            </a:r>
            <a:r>
              <a:rPr lang="en-US" dirty="0"/>
              <a:t> from '</a:t>
            </a:r>
            <a:r>
              <a:rPr lang="en-US" dirty="0" err="1"/>
              <a:t>axios</a:t>
            </a:r>
            <a:r>
              <a:rPr lang="en-US" dirty="0"/>
              <a:t>’</a:t>
            </a:r>
          </a:p>
          <a:p>
            <a:pPr marL="0" indent="0">
              <a:buNone/>
            </a:pPr>
            <a:endParaRPr lang="en-US" dirty="0"/>
          </a:p>
          <a:p>
            <a:pPr marL="0" indent="0">
              <a:buNone/>
            </a:pPr>
            <a:r>
              <a:rPr lang="en-US" dirty="0"/>
              <a:t>const </a:t>
            </a:r>
            <a:r>
              <a:rPr lang="en-US" dirty="0" err="1"/>
              <a:t>axiosInstance</a:t>
            </a:r>
            <a:r>
              <a:rPr lang="en-US" dirty="0"/>
              <a:t> = </a:t>
            </a:r>
            <a:r>
              <a:rPr lang="en-US" dirty="0" err="1"/>
              <a:t>axios.create</a:t>
            </a:r>
            <a:r>
              <a:rPr lang="en-US" dirty="0"/>
              <a:t>({</a:t>
            </a:r>
          </a:p>
          <a:p>
            <a:pPr marL="0" indent="0">
              <a:buNone/>
            </a:pPr>
            <a:r>
              <a:rPr lang="en-US" dirty="0"/>
              <a:t>    </a:t>
            </a:r>
            <a:r>
              <a:rPr lang="en-US" dirty="0" err="1"/>
              <a:t>baseURL</a:t>
            </a:r>
            <a:r>
              <a:rPr lang="en-US" dirty="0"/>
              <a:t>: 'http://localhost:3000/</a:t>
            </a:r>
            <a:r>
              <a:rPr lang="en-US" dirty="0" err="1"/>
              <a:t>api</a:t>
            </a:r>
            <a:r>
              <a:rPr lang="en-US" dirty="0"/>
              <a:t>/’</a:t>
            </a:r>
          </a:p>
          <a:p>
            <a:pPr marL="0" indent="0">
              <a:buNone/>
            </a:pPr>
            <a:r>
              <a:rPr lang="en-US" dirty="0"/>
              <a:t>})</a:t>
            </a:r>
          </a:p>
          <a:p>
            <a:pPr marL="0" indent="0">
              <a:buNone/>
            </a:pPr>
            <a:endParaRPr lang="en-US" dirty="0"/>
          </a:p>
          <a:p>
            <a:pPr marL="0" indent="0">
              <a:buNone/>
            </a:pPr>
            <a:r>
              <a:rPr lang="en-US" b="1" dirty="0"/>
              <a:t>Finally, we wrap our &lt;App /&gt; component with the &lt;</a:t>
            </a:r>
            <a:r>
              <a:rPr lang="en-US" b="1" dirty="0" err="1"/>
              <a:t>RequestProvider</a:t>
            </a:r>
            <a:r>
              <a:rPr lang="en-US" b="1" dirty="0"/>
              <a:t>&gt; component</a:t>
            </a:r>
          </a:p>
          <a:p>
            <a:pPr marL="0" indent="0">
              <a:buNone/>
            </a:pPr>
            <a:r>
              <a:rPr lang="en-US" dirty="0" err="1"/>
              <a:t>ReactDOM.render</a:t>
            </a:r>
            <a:r>
              <a:rPr lang="en-US" dirty="0"/>
              <a:t>(</a:t>
            </a:r>
          </a:p>
          <a:p>
            <a:pPr marL="0" indent="0">
              <a:buNone/>
            </a:pPr>
            <a:r>
              <a:rPr lang="en-US" dirty="0"/>
              <a:t>    &lt;</a:t>
            </a:r>
            <a:r>
              <a:rPr lang="en-US" dirty="0" err="1"/>
              <a:t>RequestProvider</a:t>
            </a:r>
            <a:r>
              <a:rPr lang="en-US" dirty="0"/>
              <a:t> value={</a:t>
            </a:r>
            <a:r>
              <a:rPr lang="en-US" dirty="0" err="1"/>
              <a:t>axiosInstance</a:t>
            </a:r>
            <a:r>
              <a:rPr lang="en-US" dirty="0"/>
              <a:t>}&gt;</a:t>
            </a:r>
          </a:p>
          <a:p>
            <a:pPr marL="0" indent="0">
              <a:buNone/>
            </a:pPr>
            <a:r>
              <a:rPr lang="en-US" dirty="0"/>
              <a:t>        &lt;App /&gt;</a:t>
            </a:r>
          </a:p>
          <a:p>
            <a:pPr marL="0" indent="0">
              <a:buNone/>
            </a:pPr>
            <a:r>
              <a:rPr lang="en-US" dirty="0"/>
              <a:t>    &lt;/</a:t>
            </a:r>
            <a:r>
              <a:rPr lang="en-US" dirty="0" err="1"/>
              <a:t>RequestProvider</a:t>
            </a:r>
            <a:r>
              <a:rPr lang="en-US" dirty="0"/>
              <a:t>&gt;,</a:t>
            </a:r>
          </a:p>
          <a:p>
            <a:pPr marL="0" indent="0">
              <a:buNone/>
            </a:pPr>
            <a:r>
              <a:rPr lang="en-US" dirty="0"/>
              <a:t>    </a:t>
            </a:r>
            <a:r>
              <a:rPr lang="en-US" dirty="0" err="1"/>
              <a:t>document.getElementById</a:t>
            </a:r>
            <a:r>
              <a:rPr lang="en-US" dirty="0"/>
              <a:t>('root')</a:t>
            </a:r>
          </a:p>
          <a:p>
            <a:pPr marL="0" indent="0">
              <a:buNone/>
            </a:pPr>
            <a:r>
              <a:rPr lang="en-US" dirty="0"/>
              <a:t>)</a:t>
            </a:r>
          </a:p>
          <a:p>
            <a:pPr marL="0" indent="0">
              <a:buNone/>
            </a:pPr>
            <a:endParaRPr lang="en-US" dirty="0"/>
          </a:p>
        </p:txBody>
      </p:sp>
    </p:spTree>
    <p:extLst>
      <p:ext uri="{BB962C8B-B14F-4D97-AF65-F5344CB8AC3E}">
        <p14:creationId xmlns:p14="http://schemas.microsoft.com/office/powerpoint/2010/main" val="4483781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The </a:t>
            </a:r>
            <a:r>
              <a:rPr lang="en-US" b="0" dirty="0" err="1">
                <a:solidFill>
                  <a:srgbClr val="454A55"/>
                </a:solidFill>
                <a:effectLst/>
              </a:rPr>
              <a:t>useResource</a:t>
            </a:r>
            <a:r>
              <a:rPr lang="en-US" b="0" dirty="0">
                <a:solidFill>
                  <a:srgbClr val="454A55"/>
                </a:solidFill>
                <a:effectLst/>
              </a:rPr>
              <a:t> Hook</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603504" y="1444752"/>
            <a:ext cx="10332720" cy="5276088"/>
          </a:xfrm>
        </p:spPr>
        <p:txBody>
          <a:bodyPr>
            <a:normAutofit fontScale="32500" lnSpcReduction="20000"/>
          </a:bodyPr>
          <a:lstStyle/>
          <a:p>
            <a:pPr marL="0" indent="0">
              <a:buNone/>
            </a:pPr>
            <a:r>
              <a:rPr lang="en-US" dirty="0"/>
              <a:t>A more powerful way of dealing with requests, is using the </a:t>
            </a:r>
            <a:r>
              <a:rPr lang="en-US" dirty="0" err="1"/>
              <a:t>axios</a:t>
            </a:r>
            <a:r>
              <a:rPr lang="en-US" dirty="0"/>
              <a:t> and react-request-hook libraries. Using these libraries, we have access to features that can cancel a single request, or even clear all pending requests. Furthermore, using these libraries makes it easier to deal with errors and loading states.</a:t>
            </a:r>
          </a:p>
          <a:p>
            <a:pPr marL="0" indent="0">
              <a:buNone/>
            </a:pPr>
            <a:endParaRPr lang="en-US" dirty="0"/>
          </a:p>
          <a:p>
            <a:pPr marL="0" indent="0">
              <a:buNone/>
            </a:pPr>
            <a:r>
              <a:rPr lang="en-US" b="1" dirty="0" err="1"/>
              <a:t>src</a:t>
            </a:r>
            <a:r>
              <a:rPr lang="en-US" b="1" dirty="0"/>
              <a:t>/ChangeTheme.js</a:t>
            </a:r>
          </a:p>
          <a:p>
            <a:pPr marL="0" indent="0">
              <a:buNone/>
            </a:pPr>
            <a:r>
              <a:rPr lang="en-US" dirty="0"/>
              <a:t>import { </a:t>
            </a:r>
            <a:r>
              <a:rPr lang="en-US" dirty="0" err="1"/>
              <a:t>useResource</a:t>
            </a:r>
            <a:r>
              <a:rPr lang="en-US" dirty="0"/>
              <a:t> } from 'react-request-hook’</a:t>
            </a:r>
          </a:p>
          <a:p>
            <a:pPr marL="0" indent="0">
              <a:buNone/>
            </a:pPr>
            <a:endParaRPr lang="en-US" dirty="0"/>
          </a:p>
          <a:p>
            <a:pPr marL="0" indent="0">
              <a:buNone/>
            </a:pPr>
            <a:r>
              <a:rPr lang="en-US" b="1" dirty="0"/>
              <a:t>In this Hook we pass a function, which returns an object with information about the request:</a:t>
            </a:r>
          </a:p>
          <a:p>
            <a:pPr marL="0" indent="0">
              <a:buNone/>
            </a:pPr>
            <a:r>
              <a:rPr lang="en-US" dirty="0"/>
              <a:t> const [ themes, </a:t>
            </a:r>
            <a:r>
              <a:rPr lang="en-US" dirty="0" err="1"/>
              <a:t>getThemes</a:t>
            </a:r>
            <a:r>
              <a:rPr lang="en-US" dirty="0"/>
              <a:t> ] = </a:t>
            </a:r>
            <a:r>
              <a:rPr lang="en-US" dirty="0" err="1"/>
              <a:t>useResource</a:t>
            </a:r>
            <a:r>
              <a:rPr lang="en-US" dirty="0"/>
              <a:t>(() =&gt; ({</a:t>
            </a:r>
          </a:p>
          <a:p>
            <a:pPr marL="0" indent="0">
              <a:buNone/>
            </a:pPr>
            <a:r>
              <a:rPr lang="en-US" dirty="0"/>
              <a:t>        url: '/themes',</a:t>
            </a:r>
          </a:p>
          <a:p>
            <a:pPr marL="0" indent="0">
              <a:buNone/>
            </a:pPr>
            <a:r>
              <a:rPr lang="en-US" dirty="0"/>
              <a:t>        method: 'get’</a:t>
            </a:r>
          </a:p>
          <a:p>
            <a:pPr marL="0" indent="0">
              <a:buNone/>
            </a:pPr>
            <a:r>
              <a:rPr lang="en-US" dirty="0"/>
              <a:t> }))</a:t>
            </a:r>
          </a:p>
          <a:p>
            <a:pPr marL="0" indent="0">
              <a:buNone/>
            </a:pPr>
            <a:endParaRPr lang="en-US" dirty="0"/>
          </a:p>
          <a:p>
            <a:pPr marL="0" indent="0">
              <a:buNone/>
            </a:pPr>
            <a:r>
              <a:rPr lang="en-US" b="1" dirty="0"/>
              <a:t>The Resource Hook returns an object with a data value, an </a:t>
            </a:r>
            <a:r>
              <a:rPr lang="en-US" b="1" dirty="0" err="1"/>
              <a:t>isLoading</a:t>
            </a:r>
            <a:r>
              <a:rPr lang="en-US" b="1" dirty="0"/>
              <a:t> </a:t>
            </a:r>
            <a:r>
              <a:rPr lang="en-US" b="1" dirty="0" err="1"/>
              <a:t>boolean</a:t>
            </a:r>
            <a:r>
              <a:rPr lang="en-US" b="1" dirty="0"/>
              <a:t>, an error object, and a cancel function to cancel the pending request. Now, we pull out the data value and the </a:t>
            </a:r>
            <a:r>
              <a:rPr lang="en-US" b="1" dirty="0" err="1"/>
              <a:t>isLoading</a:t>
            </a:r>
            <a:r>
              <a:rPr lang="en-US" b="1" dirty="0"/>
              <a:t> </a:t>
            </a:r>
            <a:r>
              <a:rPr lang="en-US" b="1" dirty="0" err="1"/>
              <a:t>boolean</a:t>
            </a:r>
            <a:r>
              <a:rPr lang="en-US" b="1" dirty="0"/>
              <a:t> from the themes object:</a:t>
            </a:r>
          </a:p>
          <a:p>
            <a:pPr marL="0" indent="0">
              <a:buNone/>
            </a:pPr>
            <a:r>
              <a:rPr lang="en-US" dirty="0"/>
              <a:t> const { data, </a:t>
            </a:r>
            <a:r>
              <a:rPr lang="en-US" dirty="0" err="1"/>
              <a:t>isLoading</a:t>
            </a:r>
            <a:r>
              <a:rPr lang="en-US" dirty="0"/>
              <a:t> } = themes</a:t>
            </a:r>
          </a:p>
          <a:p>
            <a:pPr marL="0" indent="0">
              <a:buNone/>
            </a:pPr>
            <a:endParaRPr lang="en-US" dirty="0"/>
          </a:p>
          <a:p>
            <a:pPr marL="0" indent="0">
              <a:buNone/>
            </a:pPr>
            <a:r>
              <a:rPr lang="en-US" b="1" dirty="0"/>
              <a:t>We define a </a:t>
            </a:r>
            <a:r>
              <a:rPr lang="en-US" b="1" dirty="0" err="1"/>
              <a:t>useEffect</a:t>
            </a:r>
            <a:r>
              <a:rPr lang="en-US" b="1" dirty="0"/>
              <a:t> Hook to trigger the </a:t>
            </a:r>
            <a:r>
              <a:rPr lang="en-US" b="1" dirty="0" err="1"/>
              <a:t>getThemes</a:t>
            </a:r>
            <a:r>
              <a:rPr lang="en-US" b="1" dirty="0"/>
              <a:t> function. We only want it to trigger once, when the component mounts; therefore, we pass an empty array as the second argument:</a:t>
            </a:r>
          </a:p>
          <a:p>
            <a:pPr marL="0" indent="0">
              <a:buNone/>
            </a:pPr>
            <a:r>
              <a:rPr lang="en-US" dirty="0"/>
              <a:t> </a:t>
            </a:r>
            <a:r>
              <a:rPr lang="en-US" dirty="0" err="1"/>
              <a:t>useEffect</a:t>
            </a:r>
            <a:r>
              <a:rPr lang="en-US" dirty="0"/>
              <a:t>(</a:t>
            </a:r>
            <a:r>
              <a:rPr lang="en-US" dirty="0" err="1"/>
              <a:t>getThemes</a:t>
            </a:r>
            <a:r>
              <a:rPr lang="en-US" dirty="0"/>
              <a:t>, [])</a:t>
            </a:r>
          </a:p>
          <a:p>
            <a:pPr marL="0" indent="0">
              <a:buNone/>
            </a:pPr>
            <a:endParaRPr lang="en-US" dirty="0"/>
          </a:p>
          <a:p>
            <a:pPr marL="0" indent="0">
              <a:buNone/>
            </a:pPr>
            <a:r>
              <a:rPr lang="en-US" b="1" dirty="0"/>
              <a:t>Additionally, we use the </a:t>
            </a:r>
            <a:r>
              <a:rPr lang="en-US" b="1" dirty="0" err="1"/>
              <a:t>isLoading</a:t>
            </a:r>
            <a:r>
              <a:rPr lang="en-US" b="1" dirty="0"/>
              <a:t> flag to display a loading message while waiting for the server to respond:</a:t>
            </a:r>
          </a:p>
          <a:p>
            <a:pPr marL="0" indent="0">
              <a:buNone/>
            </a:pPr>
            <a:r>
              <a:rPr lang="en-US" dirty="0"/>
              <a:t> {</a:t>
            </a:r>
            <a:r>
              <a:rPr lang="en-US" dirty="0" err="1"/>
              <a:t>isLoading</a:t>
            </a:r>
            <a:r>
              <a:rPr lang="en-US" dirty="0"/>
              <a:t> &amp;&amp; ' Loading themes...’}</a:t>
            </a:r>
          </a:p>
          <a:p>
            <a:pPr marL="0" indent="0">
              <a:buNone/>
            </a:pPr>
            <a:endParaRPr lang="en-US" dirty="0"/>
          </a:p>
          <a:p>
            <a:pPr marL="0" indent="0">
              <a:buNone/>
            </a:pPr>
            <a:r>
              <a:rPr lang="en-US" dirty="0"/>
              <a:t> {data &amp;&amp; </a:t>
            </a:r>
            <a:r>
              <a:rPr lang="en-US" dirty="0" err="1"/>
              <a:t>data.map</a:t>
            </a:r>
            <a:r>
              <a:rPr lang="en-US" dirty="0"/>
              <a:t>(t =&gt;</a:t>
            </a:r>
          </a:p>
          <a:p>
            <a:pPr marL="0" indent="0">
              <a:buNone/>
            </a:pPr>
            <a:endParaRPr lang="en-US" dirty="0"/>
          </a:p>
        </p:txBody>
      </p:sp>
    </p:spTree>
    <p:extLst>
      <p:ext uri="{BB962C8B-B14F-4D97-AF65-F5344CB8AC3E}">
        <p14:creationId xmlns:p14="http://schemas.microsoft.com/office/powerpoint/2010/main" val="10171882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Using </a:t>
            </a:r>
            <a:r>
              <a:rPr lang="en-US" b="0" dirty="0" err="1">
                <a:solidFill>
                  <a:srgbClr val="454A55"/>
                </a:solidFill>
                <a:effectLst/>
              </a:rPr>
              <a:t>useResource</a:t>
            </a:r>
            <a:r>
              <a:rPr lang="en-US" b="0" dirty="0">
                <a:solidFill>
                  <a:srgbClr val="454A55"/>
                </a:solidFill>
                <a:effectLst/>
              </a:rPr>
              <a:t> with the </a:t>
            </a:r>
            <a:r>
              <a:rPr lang="en-US" b="0" dirty="0" err="1">
                <a:solidFill>
                  <a:srgbClr val="454A55"/>
                </a:solidFill>
                <a:effectLst/>
              </a:rPr>
              <a:t>useReducer</a:t>
            </a:r>
            <a:r>
              <a:rPr lang="en-US" b="0" dirty="0">
                <a:solidFill>
                  <a:srgbClr val="454A55"/>
                </a:solidFill>
                <a:effectLst/>
              </a:rPr>
              <a:t> Hook</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219456" y="1481328"/>
            <a:ext cx="11972544" cy="5376672"/>
          </a:xfrm>
        </p:spPr>
        <p:txBody>
          <a:bodyPr>
            <a:normAutofit fontScale="55000" lnSpcReduction="20000"/>
          </a:bodyPr>
          <a:lstStyle/>
          <a:p>
            <a:pPr marL="0" indent="0">
              <a:buNone/>
            </a:pPr>
            <a:r>
              <a:rPr lang="en-US" dirty="0"/>
              <a:t>The </a:t>
            </a:r>
            <a:r>
              <a:rPr lang="en-US" dirty="0" err="1"/>
              <a:t>useResource</a:t>
            </a:r>
            <a:r>
              <a:rPr lang="en-US" dirty="0"/>
              <a:t> Hook already handles the state for the result of our request, so we do not need an additional </a:t>
            </a:r>
            <a:r>
              <a:rPr lang="en-US" dirty="0" err="1"/>
              <a:t>useState</a:t>
            </a:r>
            <a:r>
              <a:rPr lang="en-US" dirty="0"/>
              <a:t> Hook to store the state. If we already have an existing Reducer Hook, however, we can use it in combination with the </a:t>
            </a:r>
            <a:r>
              <a:rPr lang="en-US" dirty="0" err="1"/>
              <a:t>useResource</a:t>
            </a:r>
            <a:r>
              <a:rPr lang="en-US" dirty="0"/>
              <a:t> Hook.</a:t>
            </a:r>
          </a:p>
          <a:p>
            <a:pPr marL="0" indent="0">
              <a:buNone/>
            </a:pPr>
            <a:endParaRPr lang="en-US" dirty="0"/>
          </a:p>
          <a:p>
            <a:pPr marL="0" indent="0">
              <a:buNone/>
            </a:pPr>
            <a:r>
              <a:rPr lang="en-US" b="1" dirty="0" err="1"/>
              <a:t>src</a:t>
            </a:r>
            <a:r>
              <a:rPr lang="en-US" b="1" dirty="0"/>
              <a:t>/App.js</a:t>
            </a:r>
          </a:p>
          <a:p>
            <a:pPr marL="0" indent="0">
              <a:buNone/>
            </a:pPr>
            <a:r>
              <a:rPr lang="en-US" dirty="0"/>
              <a:t>import { </a:t>
            </a:r>
            <a:r>
              <a:rPr lang="en-US" dirty="0" err="1"/>
              <a:t>useResource</a:t>
            </a:r>
            <a:r>
              <a:rPr lang="en-US" dirty="0"/>
              <a:t> } from 'react-request-hook’</a:t>
            </a:r>
          </a:p>
          <a:p>
            <a:pPr marL="0" indent="0">
              <a:buNone/>
            </a:pPr>
            <a:endParaRPr lang="en-US" dirty="0"/>
          </a:p>
          <a:p>
            <a:pPr marL="0" indent="0">
              <a:buNone/>
            </a:pPr>
            <a:r>
              <a:rPr lang="en-US" dirty="0"/>
              <a:t>Define a new </a:t>
            </a:r>
            <a:r>
              <a:rPr lang="en-US" dirty="0" err="1"/>
              <a:t>useResource</a:t>
            </a:r>
            <a:r>
              <a:rPr lang="en-US" dirty="0"/>
              <a:t> Hook, where we request /posts:</a:t>
            </a:r>
          </a:p>
          <a:p>
            <a:pPr marL="0" indent="0">
              <a:buNone/>
            </a:pPr>
            <a:r>
              <a:rPr lang="en-US" dirty="0"/>
              <a:t> const [ posts, </a:t>
            </a:r>
            <a:r>
              <a:rPr lang="en-US" dirty="0" err="1"/>
              <a:t>getPosts</a:t>
            </a:r>
            <a:r>
              <a:rPr lang="en-US" dirty="0"/>
              <a:t> ] = </a:t>
            </a:r>
            <a:r>
              <a:rPr lang="en-US" dirty="0" err="1"/>
              <a:t>useResource</a:t>
            </a:r>
            <a:r>
              <a:rPr lang="en-US" dirty="0"/>
              <a:t>(() =&gt; ({</a:t>
            </a:r>
          </a:p>
          <a:p>
            <a:pPr marL="0" indent="0">
              <a:buNone/>
            </a:pPr>
            <a:r>
              <a:rPr lang="en-US" dirty="0"/>
              <a:t>        url: '/posts',</a:t>
            </a:r>
          </a:p>
          <a:p>
            <a:pPr marL="0" indent="0">
              <a:buNone/>
            </a:pPr>
            <a:r>
              <a:rPr lang="en-US" dirty="0"/>
              <a:t>        method: 'get'</a:t>
            </a:r>
          </a:p>
          <a:p>
            <a:pPr marL="0" indent="0">
              <a:buNone/>
            </a:pPr>
            <a:r>
              <a:rPr lang="en-US" dirty="0"/>
              <a:t>    }))</a:t>
            </a:r>
          </a:p>
          <a:p>
            <a:pPr marL="0" indent="0">
              <a:buNone/>
            </a:pPr>
            <a:endParaRPr lang="en-US" dirty="0"/>
          </a:p>
          <a:p>
            <a:pPr marL="0" indent="0">
              <a:buNone/>
            </a:pPr>
            <a:r>
              <a:rPr lang="en-US" dirty="0"/>
              <a:t> </a:t>
            </a:r>
            <a:r>
              <a:rPr lang="en-US" dirty="0" err="1"/>
              <a:t>useEffect</a:t>
            </a:r>
            <a:r>
              <a:rPr lang="en-US" dirty="0"/>
              <a:t>(</a:t>
            </a:r>
            <a:r>
              <a:rPr lang="en-US" dirty="0" err="1"/>
              <a:t>getPosts</a:t>
            </a:r>
            <a:r>
              <a:rPr lang="en-US" dirty="0"/>
              <a:t>, [])</a:t>
            </a:r>
          </a:p>
          <a:p>
            <a:pPr marL="0" indent="0">
              <a:buNone/>
            </a:pPr>
            <a:endParaRPr lang="en-US" dirty="0"/>
          </a:p>
          <a:p>
            <a:pPr marL="0" indent="0">
              <a:buNone/>
            </a:pPr>
            <a:r>
              <a:rPr lang="en-US" dirty="0"/>
              <a:t> </a:t>
            </a:r>
            <a:r>
              <a:rPr lang="en-US" dirty="0" err="1"/>
              <a:t>useEffect</a:t>
            </a:r>
            <a:r>
              <a:rPr lang="en-US" dirty="0"/>
              <a:t>(() =&gt; {</a:t>
            </a:r>
          </a:p>
          <a:p>
            <a:pPr marL="0" indent="0">
              <a:buNone/>
            </a:pPr>
            <a:r>
              <a:rPr lang="en-US" dirty="0"/>
              <a:t>        if (posts &amp;&amp; </a:t>
            </a:r>
            <a:r>
              <a:rPr lang="en-US" dirty="0" err="1"/>
              <a:t>posts.data</a:t>
            </a:r>
            <a:r>
              <a:rPr lang="en-US" dirty="0"/>
              <a:t>) {</a:t>
            </a:r>
          </a:p>
          <a:p>
            <a:pPr marL="0" indent="0">
              <a:buNone/>
            </a:pPr>
            <a:r>
              <a:rPr lang="en-US" dirty="0"/>
              <a:t>            dispatch({ type: 'FETCH_POSTS', posts: </a:t>
            </a:r>
            <a:r>
              <a:rPr lang="en-US" dirty="0" err="1"/>
              <a:t>posts.data</a:t>
            </a:r>
            <a:r>
              <a:rPr lang="en-US" dirty="0"/>
              <a:t> })</a:t>
            </a:r>
          </a:p>
          <a:p>
            <a:pPr marL="0" indent="0">
              <a:buNone/>
            </a:pPr>
            <a:r>
              <a:rPr lang="en-US" dirty="0"/>
              <a:t>        }</a:t>
            </a:r>
          </a:p>
          <a:p>
            <a:pPr marL="0" indent="0">
              <a:buNone/>
            </a:pPr>
            <a:r>
              <a:rPr lang="en-US" dirty="0"/>
              <a:t> }, [posts])</a:t>
            </a:r>
          </a:p>
        </p:txBody>
      </p:sp>
    </p:spTree>
    <p:extLst>
      <p:ext uri="{BB962C8B-B14F-4D97-AF65-F5344CB8AC3E}">
        <p14:creationId xmlns:p14="http://schemas.microsoft.com/office/powerpoint/2010/main" val="19651862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Handling Post Creation</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512064" y="1426127"/>
            <a:ext cx="11183112" cy="264561"/>
          </a:xfrm>
        </p:spPr>
        <p:txBody>
          <a:bodyPr>
            <a:normAutofit fontScale="55000" lnSpcReduction="20000"/>
          </a:bodyPr>
          <a:lstStyle/>
          <a:p>
            <a:pPr marL="0" indent="0">
              <a:buNone/>
            </a:pPr>
            <a:r>
              <a:rPr lang="en-US" dirty="0"/>
              <a:t>Now we are going to use the </a:t>
            </a:r>
            <a:r>
              <a:rPr lang="en-US" dirty="0" err="1"/>
              <a:t>useResource</a:t>
            </a:r>
            <a:r>
              <a:rPr lang="en-US" dirty="0"/>
              <a:t> Hook for the creation of new post data</a:t>
            </a:r>
          </a:p>
          <a:p>
            <a:pPr marL="0" indent="0">
              <a:buNone/>
            </a:pPr>
            <a:endParaRPr lang="en-US" dirty="0"/>
          </a:p>
          <a:p>
            <a:pPr marL="0" indent="0">
              <a:buNone/>
            </a:pPr>
            <a:endParaRPr lang="en-US" dirty="0"/>
          </a:p>
        </p:txBody>
      </p:sp>
      <p:sp>
        <p:nvSpPr>
          <p:cNvPr id="9" name="TextBox 8">
            <a:extLst>
              <a:ext uri="{FF2B5EF4-FFF2-40B4-BE49-F238E27FC236}">
                <a16:creationId xmlns:a16="http://schemas.microsoft.com/office/drawing/2014/main" id="{B60B8B30-0D69-407A-97F7-27231D9BC3C8}"/>
              </a:ext>
            </a:extLst>
          </p:cNvPr>
          <p:cNvSpPr txBox="1"/>
          <p:nvPr/>
        </p:nvSpPr>
        <p:spPr>
          <a:xfrm>
            <a:off x="433388" y="1876068"/>
            <a:ext cx="9625012" cy="3970318"/>
          </a:xfrm>
          <a:prstGeom prst="rect">
            <a:avLst/>
          </a:prstGeom>
          <a:noFill/>
        </p:spPr>
        <p:txBody>
          <a:bodyPr wrap="square">
            <a:spAutoFit/>
          </a:bodyPr>
          <a:lstStyle/>
          <a:p>
            <a:r>
              <a:rPr lang="en-US" b="1" dirty="0" err="1"/>
              <a:t>src</a:t>
            </a:r>
            <a:r>
              <a:rPr lang="en-US" b="1" dirty="0"/>
              <a:t>/CreatePost.js</a:t>
            </a:r>
          </a:p>
          <a:p>
            <a:r>
              <a:rPr lang="en-US" dirty="0"/>
              <a:t> const [post , </a:t>
            </a:r>
            <a:r>
              <a:rPr lang="en-US" dirty="0" err="1"/>
              <a:t>createPost</a:t>
            </a:r>
            <a:r>
              <a:rPr lang="en-US" dirty="0"/>
              <a:t> ] = </a:t>
            </a:r>
            <a:r>
              <a:rPr lang="en-US" dirty="0" err="1"/>
              <a:t>useResource</a:t>
            </a:r>
            <a:r>
              <a:rPr lang="en-US" dirty="0"/>
              <a:t>(({ title, content, author }) =&gt; ({</a:t>
            </a:r>
          </a:p>
          <a:p>
            <a:r>
              <a:rPr lang="en-US" dirty="0"/>
              <a:t>        url: '/posts',</a:t>
            </a:r>
          </a:p>
          <a:p>
            <a:r>
              <a:rPr lang="en-US" dirty="0"/>
              <a:t>        method: 'post',</a:t>
            </a:r>
          </a:p>
          <a:p>
            <a:r>
              <a:rPr lang="en-US" dirty="0"/>
              <a:t>        data: { title, content, author }</a:t>
            </a:r>
          </a:p>
          <a:p>
            <a:r>
              <a:rPr lang="en-US" dirty="0"/>
              <a:t>    }))</a:t>
            </a:r>
          </a:p>
          <a:p>
            <a:endParaRPr lang="en-US" dirty="0"/>
          </a:p>
          <a:p>
            <a:r>
              <a:rPr lang="en-US" dirty="0"/>
              <a:t> function </a:t>
            </a:r>
            <a:r>
              <a:rPr lang="en-US" dirty="0" err="1"/>
              <a:t>handleCreate</a:t>
            </a:r>
            <a:r>
              <a:rPr lang="en-US" dirty="0"/>
              <a:t> () {</a:t>
            </a:r>
          </a:p>
          <a:p>
            <a:r>
              <a:rPr lang="en-US" dirty="0"/>
              <a:t>        </a:t>
            </a:r>
            <a:r>
              <a:rPr lang="en-US" dirty="0" err="1"/>
              <a:t>createPost</a:t>
            </a:r>
            <a:r>
              <a:rPr lang="en-US" dirty="0"/>
              <a:t>({ title, content, author: user })</a:t>
            </a:r>
          </a:p>
          <a:p>
            <a:r>
              <a:rPr lang="en-US" dirty="0"/>
              <a:t>        dispatch({ type: 'CREATE_POST', title, content, author: user })</a:t>
            </a:r>
          </a:p>
          <a:p>
            <a:r>
              <a:rPr lang="en-US" dirty="0"/>
              <a:t>    }</a:t>
            </a:r>
          </a:p>
          <a:p>
            <a:endParaRPr lang="en-US" dirty="0"/>
          </a:p>
          <a:p>
            <a:r>
              <a:rPr lang="en-US" b="1" dirty="0" err="1"/>
              <a:t>src</a:t>
            </a:r>
            <a:r>
              <a:rPr lang="en-US" b="1" dirty="0"/>
              <a:t>/App.js</a:t>
            </a:r>
            <a:endParaRPr lang="en-US" dirty="0"/>
          </a:p>
          <a:p>
            <a:r>
              <a:rPr lang="en-US" dirty="0"/>
              <a:t>if (posts &amp;&amp; </a:t>
            </a:r>
            <a:r>
              <a:rPr lang="en-US" dirty="0" err="1"/>
              <a:t>posts.data</a:t>
            </a:r>
            <a:r>
              <a:rPr lang="en-US" dirty="0"/>
              <a:t>) { dispatch({ type: 'FETCH_POSTS', posts: </a:t>
            </a:r>
            <a:r>
              <a:rPr lang="en-US" dirty="0" err="1"/>
              <a:t>posts.data.reverse</a:t>
            </a:r>
            <a:r>
              <a:rPr lang="en-US" dirty="0"/>
              <a:t>() }) }</a:t>
            </a:r>
          </a:p>
        </p:txBody>
      </p:sp>
    </p:spTree>
    <p:extLst>
      <p:ext uri="{BB962C8B-B14F-4D97-AF65-F5344CB8AC3E}">
        <p14:creationId xmlns:p14="http://schemas.microsoft.com/office/powerpoint/2010/main" val="2163302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Handling Registration</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512064" y="1426127"/>
            <a:ext cx="11183112" cy="264561"/>
          </a:xfrm>
        </p:spPr>
        <p:txBody>
          <a:bodyPr>
            <a:normAutofit fontScale="55000" lnSpcReduction="20000"/>
          </a:bodyPr>
          <a:lstStyle/>
          <a:p>
            <a:pPr marL="0" indent="0">
              <a:buNone/>
            </a:pPr>
            <a:r>
              <a:rPr lang="en-US" dirty="0"/>
              <a:t>Now we are going to use the </a:t>
            </a:r>
            <a:r>
              <a:rPr lang="en-US" dirty="0" err="1"/>
              <a:t>useResource</a:t>
            </a:r>
            <a:r>
              <a:rPr lang="en-US" dirty="0"/>
              <a:t> Hook for the registering new users</a:t>
            </a:r>
          </a:p>
          <a:p>
            <a:pPr marL="0" indent="0">
              <a:buNone/>
            </a:pPr>
            <a:endParaRPr lang="en-US" dirty="0"/>
          </a:p>
          <a:p>
            <a:pPr marL="0" indent="0">
              <a:buNone/>
            </a:pPr>
            <a:endParaRPr lang="en-US" dirty="0"/>
          </a:p>
        </p:txBody>
      </p:sp>
      <p:sp>
        <p:nvSpPr>
          <p:cNvPr id="9" name="TextBox 8">
            <a:extLst>
              <a:ext uri="{FF2B5EF4-FFF2-40B4-BE49-F238E27FC236}">
                <a16:creationId xmlns:a16="http://schemas.microsoft.com/office/drawing/2014/main" id="{B60B8B30-0D69-407A-97F7-27231D9BC3C8}"/>
              </a:ext>
            </a:extLst>
          </p:cNvPr>
          <p:cNvSpPr txBox="1"/>
          <p:nvPr/>
        </p:nvSpPr>
        <p:spPr>
          <a:xfrm>
            <a:off x="433388" y="1876068"/>
            <a:ext cx="9625012" cy="4524315"/>
          </a:xfrm>
          <a:prstGeom prst="rect">
            <a:avLst/>
          </a:prstGeom>
          <a:noFill/>
        </p:spPr>
        <p:txBody>
          <a:bodyPr wrap="square">
            <a:spAutoFit/>
          </a:bodyPr>
          <a:lstStyle/>
          <a:p>
            <a:r>
              <a:rPr lang="en-US" b="1" dirty="0" err="1"/>
              <a:t>src</a:t>
            </a:r>
            <a:r>
              <a:rPr lang="en-US" b="1" dirty="0"/>
              <a:t>/Register.js</a:t>
            </a:r>
          </a:p>
          <a:p>
            <a:r>
              <a:rPr lang="en-US" dirty="0"/>
              <a:t> </a:t>
            </a:r>
            <a:r>
              <a:rPr lang="en-US" dirty="0" err="1"/>
              <a:t>const</a:t>
            </a:r>
            <a:r>
              <a:rPr lang="en-US" dirty="0"/>
              <a:t> [user, register] = </a:t>
            </a:r>
            <a:r>
              <a:rPr lang="en-US" dirty="0" err="1"/>
              <a:t>useResource</a:t>
            </a:r>
            <a:r>
              <a:rPr lang="en-US" dirty="0"/>
              <a:t>((username, password) =&gt; ({</a:t>
            </a:r>
          </a:p>
          <a:p>
            <a:r>
              <a:rPr lang="en-US" dirty="0"/>
              <a:t>   </a:t>
            </a:r>
            <a:r>
              <a:rPr lang="en-US" dirty="0" err="1"/>
              <a:t>url</a:t>
            </a:r>
            <a:r>
              <a:rPr lang="en-US" dirty="0"/>
              <a:t>: "/users",</a:t>
            </a:r>
          </a:p>
          <a:p>
            <a:r>
              <a:rPr lang="en-US" dirty="0"/>
              <a:t>   method: "post",</a:t>
            </a:r>
          </a:p>
          <a:p>
            <a:r>
              <a:rPr lang="en-US" dirty="0"/>
              <a:t>   data: { email: username, password },</a:t>
            </a:r>
          </a:p>
          <a:p>
            <a:r>
              <a:rPr lang="en-US" dirty="0"/>
              <a:t>}));</a:t>
            </a:r>
          </a:p>
          <a:p>
            <a:endParaRPr lang="en-US" dirty="0"/>
          </a:p>
          <a:p>
            <a:r>
              <a:rPr lang="en-US" dirty="0" err="1"/>
              <a:t>useEffect</a:t>
            </a:r>
            <a:r>
              <a:rPr lang="en-US" dirty="0"/>
              <a:t>(() =&gt; {</a:t>
            </a:r>
          </a:p>
          <a:p>
            <a:r>
              <a:rPr lang="en-US" dirty="0"/>
              <a:t>  if (user &amp;&amp; </a:t>
            </a:r>
            <a:r>
              <a:rPr lang="en-US" dirty="0" err="1"/>
              <a:t>user.data</a:t>
            </a:r>
            <a:r>
              <a:rPr lang="en-US" dirty="0"/>
              <a:t>) {</a:t>
            </a:r>
          </a:p>
          <a:p>
            <a:r>
              <a:rPr lang="en-US" dirty="0"/>
              <a:t>    dispatch({ type: "REGISTER", username: </a:t>
            </a:r>
            <a:r>
              <a:rPr lang="en-US" dirty="0" err="1"/>
              <a:t>user.data.user.email</a:t>
            </a:r>
            <a:r>
              <a:rPr lang="en-US" dirty="0"/>
              <a:t> });</a:t>
            </a:r>
          </a:p>
          <a:p>
            <a:r>
              <a:rPr lang="en-US" dirty="0"/>
              <a:t>  }</a:t>
            </a:r>
          </a:p>
          <a:p>
            <a:r>
              <a:rPr lang="en-US" dirty="0"/>
              <a:t>}, [user]);</a:t>
            </a:r>
          </a:p>
          <a:p>
            <a:endParaRPr lang="en-US" dirty="0"/>
          </a:p>
          <a:p>
            <a:r>
              <a:rPr lang="en-US" dirty="0"/>
              <a:t>..</a:t>
            </a:r>
          </a:p>
          <a:p>
            <a:endParaRPr lang="en-US" dirty="0"/>
          </a:p>
          <a:p>
            <a:r>
              <a:rPr lang="en-US" dirty="0"/>
              <a:t> &lt;form </a:t>
            </a:r>
            <a:r>
              <a:rPr lang="en-US" dirty="0" err="1"/>
              <a:t>onSubmit</a:t>
            </a:r>
            <a:r>
              <a:rPr lang="en-US" dirty="0"/>
              <a:t>={e =&gt; { </a:t>
            </a:r>
            <a:r>
              <a:rPr lang="en-US" dirty="0" err="1"/>
              <a:t>e.preventDefault</a:t>
            </a:r>
            <a:r>
              <a:rPr lang="en-US" dirty="0"/>
              <a:t>(); register(</a:t>
            </a:r>
            <a:r>
              <a:rPr lang="en-US" dirty="0" err="1"/>
              <a:t>formData.username</a:t>
            </a:r>
            <a:r>
              <a:rPr lang="en-US" dirty="0"/>
              <a:t>, </a:t>
            </a:r>
            <a:r>
              <a:rPr lang="en-US" dirty="0" err="1"/>
              <a:t>formData.password</a:t>
            </a:r>
            <a:r>
              <a:rPr lang="en-US" dirty="0"/>
              <a:t>) }}&gt;</a:t>
            </a:r>
          </a:p>
        </p:txBody>
      </p:sp>
    </p:spTree>
    <p:extLst>
      <p:ext uri="{BB962C8B-B14F-4D97-AF65-F5344CB8AC3E}">
        <p14:creationId xmlns:p14="http://schemas.microsoft.com/office/powerpoint/2010/main" val="10621960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Handling Login</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512064" y="1426127"/>
            <a:ext cx="11183112" cy="264561"/>
          </a:xfrm>
        </p:spPr>
        <p:txBody>
          <a:bodyPr>
            <a:normAutofit fontScale="55000" lnSpcReduction="20000"/>
          </a:bodyPr>
          <a:lstStyle/>
          <a:p>
            <a:pPr marL="0" indent="0">
              <a:buNone/>
            </a:pPr>
            <a:r>
              <a:rPr lang="en-US" dirty="0"/>
              <a:t>Now we are going to use the </a:t>
            </a:r>
            <a:r>
              <a:rPr lang="en-US" dirty="0" err="1"/>
              <a:t>useResource</a:t>
            </a:r>
            <a:r>
              <a:rPr lang="en-US" dirty="0"/>
              <a:t> Hook for the logging in</a:t>
            </a:r>
          </a:p>
          <a:p>
            <a:pPr marL="0" indent="0">
              <a:buNone/>
            </a:pPr>
            <a:endParaRPr lang="en-US" dirty="0"/>
          </a:p>
          <a:p>
            <a:pPr marL="0" indent="0">
              <a:buNone/>
            </a:pPr>
            <a:endParaRPr lang="en-US" dirty="0"/>
          </a:p>
        </p:txBody>
      </p:sp>
      <p:sp>
        <p:nvSpPr>
          <p:cNvPr id="9" name="TextBox 8">
            <a:extLst>
              <a:ext uri="{FF2B5EF4-FFF2-40B4-BE49-F238E27FC236}">
                <a16:creationId xmlns:a16="http://schemas.microsoft.com/office/drawing/2014/main" id="{B60B8B30-0D69-407A-97F7-27231D9BC3C8}"/>
              </a:ext>
            </a:extLst>
          </p:cNvPr>
          <p:cNvSpPr txBox="1"/>
          <p:nvPr/>
        </p:nvSpPr>
        <p:spPr>
          <a:xfrm>
            <a:off x="433388" y="1876068"/>
            <a:ext cx="11758612" cy="5016758"/>
          </a:xfrm>
          <a:prstGeom prst="rect">
            <a:avLst/>
          </a:prstGeom>
          <a:noFill/>
        </p:spPr>
        <p:txBody>
          <a:bodyPr wrap="square">
            <a:spAutoFit/>
          </a:bodyPr>
          <a:lstStyle/>
          <a:p>
            <a:r>
              <a:rPr lang="en-US" b="1" dirty="0" err="1"/>
              <a:t>src</a:t>
            </a:r>
            <a:r>
              <a:rPr lang="en-US" b="1" dirty="0"/>
              <a:t>/Login.js</a:t>
            </a:r>
          </a:p>
          <a:p>
            <a:endParaRPr lang="en-US" dirty="0"/>
          </a:p>
          <a:p>
            <a:r>
              <a:rPr lang="en-US" sz="1600" b="1" dirty="0"/>
              <a:t>Define a state hook to track if login failed or succeeded and a state hook to manage the password field input:</a:t>
            </a:r>
          </a:p>
          <a:p>
            <a:r>
              <a:rPr lang="en-US" sz="1600" dirty="0"/>
              <a:t>const [ </a:t>
            </a:r>
            <a:r>
              <a:rPr lang="en-US" sz="1600" dirty="0" err="1"/>
              <a:t>loginFailed</a:t>
            </a:r>
            <a:r>
              <a:rPr lang="en-US" sz="1600" dirty="0"/>
              <a:t>, </a:t>
            </a:r>
            <a:r>
              <a:rPr lang="en-US" sz="1600" dirty="0" err="1"/>
              <a:t>setLoginFailed</a:t>
            </a:r>
            <a:r>
              <a:rPr lang="en-US" sz="1600" dirty="0"/>
              <a:t> ] = </a:t>
            </a:r>
            <a:r>
              <a:rPr lang="en-US" sz="1600" dirty="0" err="1"/>
              <a:t>useState</a:t>
            </a:r>
            <a:r>
              <a:rPr lang="en-US" sz="1600" dirty="0"/>
              <a:t>(false)</a:t>
            </a:r>
          </a:p>
          <a:p>
            <a:r>
              <a:rPr lang="en-US" sz="1600" dirty="0"/>
              <a:t>const [ password, </a:t>
            </a:r>
            <a:r>
              <a:rPr lang="en-US" sz="1600" dirty="0" err="1"/>
              <a:t>setPassword</a:t>
            </a:r>
            <a:r>
              <a:rPr lang="en-US" sz="1600" dirty="0"/>
              <a:t> ] = </a:t>
            </a:r>
            <a:r>
              <a:rPr lang="en-US" sz="1600" dirty="0" err="1"/>
              <a:t>useState</a:t>
            </a:r>
            <a:r>
              <a:rPr lang="en-US" sz="1600" dirty="0"/>
              <a:t>(‘’)</a:t>
            </a:r>
          </a:p>
          <a:p>
            <a:endParaRPr lang="en-US" sz="1600" dirty="0"/>
          </a:p>
          <a:p>
            <a:r>
              <a:rPr lang="en-US" sz="1600" b="1" dirty="0"/>
              <a:t>Update the password input to call the </a:t>
            </a:r>
            <a:r>
              <a:rPr lang="en-US" sz="1600" b="1" dirty="0" err="1"/>
              <a:t>setPassword</a:t>
            </a:r>
            <a:r>
              <a:rPr lang="en-US" sz="1600" b="1" dirty="0"/>
              <a:t> method:</a:t>
            </a:r>
          </a:p>
          <a:p>
            <a:r>
              <a:rPr lang="en-US" sz="1600" dirty="0"/>
              <a:t>function </a:t>
            </a:r>
            <a:r>
              <a:rPr lang="en-US" sz="1600" dirty="0" err="1"/>
              <a:t>handlePassword</a:t>
            </a:r>
            <a:r>
              <a:rPr lang="en-US" sz="1600" dirty="0"/>
              <a:t> (</a:t>
            </a:r>
            <a:r>
              <a:rPr lang="en-US" sz="1600" dirty="0" err="1"/>
              <a:t>evt</a:t>
            </a:r>
            <a:r>
              <a:rPr lang="en-US" sz="1600" dirty="0"/>
              <a:t>) { </a:t>
            </a:r>
            <a:r>
              <a:rPr lang="en-US" sz="1600" dirty="0" err="1"/>
              <a:t>setPassword</a:t>
            </a:r>
            <a:r>
              <a:rPr lang="en-US" sz="1600" dirty="0"/>
              <a:t>(</a:t>
            </a:r>
            <a:r>
              <a:rPr lang="en-US" sz="1600" dirty="0" err="1"/>
              <a:t>evt.target.value</a:t>
            </a:r>
            <a:r>
              <a:rPr lang="en-US" sz="1600" dirty="0"/>
              <a:t>) }</a:t>
            </a:r>
          </a:p>
          <a:p>
            <a:r>
              <a:rPr lang="en-US" sz="1600" dirty="0"/>
              <a:t>&lt;input type="password" value={password} </a:t>
            </a:r>
            <a:r>
              <a:rPr lang="en-US" sz="1600" dirty="0" err="1"/>
              <a:t>onChange</a:t>
            </a:r>
            <a:r>
              <a:rPr lang="en-US" sz="1600" dirty="0"/>
              <a:t>={</a:t>
            </a:r>
            <a:r>
              <a:rPr lang="en-US" sz="1600" dirty="0" err="1"/>
              <a:t>handlePassword</a:t>
            </a:r>
            <a:r>
              <a:rPr lang="en-US" sz="1600" dirty="0"/>
              <a:t>} name="login-username" id="login-username" /&gt;</a:t>
            </a:r>
          </a:p>
          <a:p>
            <a:endParaRPr lang="en-US" sz="1600" dirty="0"/>
          </a:p>
          <a:p>
            <a:r>
              <a:rPr lang="en-US" sz="1600" b="1" dirty="0"/>
              <a:t>Define a resource hook which will issue a request to our login route (note you would never perform login as a get request)</a:t>
            </a:r>
          </a:p>
          <a:p>
            <a:r>
              <a:rPr lang="en-US" dirty="0" err="1"/>
              <a:t>const</a:t>
            </a:r>
            <a:r>
              <a:rPr lang="en-US" dirty="0"/>
              <a:t> [user, login] = </a:t>
            </a:r>
            <a:r>
              <a:rPr lang="en-US" dirty="0" err="1"/>
              <a:t>useResource</a:t>
            </a:r>
            <a:r>
              <a:rPr lang="en-US" dirty="0"/>
              <a:t>((username, password) =&gt; ({</a:t>
            </a:r>
          </a:p>
          <a:p>
            <a:r>
              <a:rPr lang="en-US" dirty="0"/>
              <a:t>  </a:t>
            </a:r>
            <a:r>
              <a:rPr lang="en-US" dirty="0" err="1"/>
              <a:t>url</a:t>
            </a:r>
            <a:r>
              <a:rPr lang="en-US" dirty="0"/>
              <a:t>: "/login", </a:t>
            </a:r>
          </a:p>
          <a:p>
            <a:r>
              <a:rPr lang="en-US" dirty="0"/>
              <a:t>  method: "post",</a:t>
            </a:r>
          </a:p>
          <a:p>
            <a:r>
              <a:rPr lang="en-US" dirty="0"/>
              <a:t>  data: { email: username, password },</a:t>
            </a:r>
          </a:p>
          <a:p>
            <a:r>
              <a:rPr lang="en-US" dirty="0"/>
              <a:t>}));</a:t>
            </a:r>
          </a:p>
          <a:p>
            <a:endParaRPr lang="en-US" sz="1600" dirty="0"/>
          </a:p>
          <a:p>
            <a:endParaRPr lang="en-US" sz="1600" dirty="0"/>
          </a:p>
          <a:p>
            <a:endParaRPr lang="en-US" dirty="0"/>
          </a:p>
        </p:txBody>
      </p:sp>
    </p:spTree>
    <p:extLst>
      <p:ext uri="{BB962C8B-B14F-4D97-AF65-F5344CB8AC3E}">
        <p14:creationId xmlns:p14="http://schemas.microsoft.com/office/powerpoint/2010/main" val="38196775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1AC8-2657-4BAB-B6E1-143783026E1F}"/>
              </a:ext>
            </a:extLst>
          </p:cNvPr>
          <p:cNvSpPr>
            <a:spLocks noGrp="1"/>
          </p:cNvSpPr>
          <p:nvPr>
            <p:ph type="title"/>
          </p:nvPr>
        </p:nvSpPr>
        <p:spPr/>
        <p:txBody>
          <a:bodyPr>
            <a:normAutofit/>
          </a:bodyPr>
          <a:lstStyle/>
          <a:p>
            <a:r>
              <a:rPr lang="en-US" b="0" dirty="0">
                <a:solidFill>
                  <a:srgbClr val="454A55"/>
                </a:solidFill>
                <a:effectLst/>
              </a:rPr>
              <a:t>Handling Login (continued)</a:t>
            </a:r>
            <a:endParaRPr lang="en-US" dirty="0"/>
          </a:p>
        </p:txBody>
      </p:sp>
      <p:sp>
        <p:nvSpPr>
          <p:cNvPr id="3" name="Content Placeholder 2">
            <a:extLst>
              <a:ext uri="{FF2B5EF4-FFF2-40B4-BE49-F238E27FC236}">
                <a16:creationId xmlns:a16="http://schemas.microsoft.com/office/drawing/2014/main" id="{61AB5BEF-0BA5-4C91-B16C-45F115BF8806}"/>
              </a:ext>
            </a:extLst>
          </p:cNvPr>
          <p:cNvSpPr>
            <a:spLocks noGrp="1"/>
          </p:cNvSpPr>
          <p:nvPr>
            <p:ph idx="1"/>
          </p:nvPr>
        </p:nvSpPr>
        <p:spPr>
          <a:xfrm>
            <a:off x="512064" y="1426127"/>
            <a:ext cx="11183112" cy="264561"/>
          </a:xfrm>
        </p:spPr>
        <p:txBody>
          <a:bodyPr>
            <a:normAutofit fontScale="55000" lnSpcReduction="20000"/>
          </a:bodyPr>
          <a:lstStyle/>
          <a:p>
            <a:pPr marL="0" indent="0">
              <a:buNone/>
            </a:pPr>
            <a:r>
              <a:rPr lang="en-US" dirty="0"/>
              <a:t>Now we are going to use the </a:t>
            </a:r>
            <a:r>
              <a:rPr lang="en-US" dirty="0" err="1"/>
              <a:t>useResource</a:t>
            </a:r>
            <a:r>
              <a:rPr lang="en-US" dirty="0"/>
              <a:t> Hook for the logging in</a:t>
            </a:r>
          </a:p>
          <a:p>
            <a:pPr marL="0" indent="0">
              <a:buNone/>
            </a:pPr>
            <a:endParaRPr lang="en-US" dirty="0"/>
          </a:p>
          <a:p>
            <a:pPr marL="0" indent="0">
              <a:buNone/>
            </a:pPr>
            <a:endParaRPr lang="en-US" dirty="0"/>
          </a:p>
        </p:txBody>
      </p:sp>
      <p:sp>
        <p:nvSpPr>
          <p:cNvPr id="9" name="TextBox 8">
            <a:extLst>
              <a:ext uri="{FF2B5EF4-FFF2-40B4-BE49-F238E27FC236}">
                <a16:creationId xmlns:a16="http://schemas.microsoft.com/office/drawing/2014/main" id="{B60B8B30-0D69-407A-97F7-27231D9BC3C8}"/>
              </a:ext>
            </a:extLst>
          </p:cNvPr>
          <p:cNvSpPr txBox="1"/>
          <p:nvPr/>
        </p:nvSpPr>
        <p:spPr>
          <a:xfrm>
            <a:off x="433388" y="1876068"/>
            <a:ext cx="11758612" cy="5416868"/>
          </a:xfrm>
          <a:prstGeom prst="rect">
            <a:avLst/>
          </a:prstGeom>
          <a:noFill/>
        </p:spPr>
        <p:txBody>
          <a:bodyPr wrap="square">
            <a:spAutoFit/>
          </a:bodyPr>
          <a:lstStyle/>
          <a:p>
            <a:r>
              <a:rPr lang="en-US" b="1" dirty="0" err="1"/>
              <a:t>src</a:t>
            </a:r>
            <a:r>
              <a:rPr lang="en-US" b="1" dirty="0"/>
              <a:t>/Login.js</a:t>
            </a:r>
          </a:p>
          <a:p>
            <a:endParaRPr lang="en-US" dirty="0"/>
          </a:p>
          <a:p>
            <a:r>
              <a:rPr lang="en-US" sz="1600" b="1" dirty="0"/>
              <a:t>Define a </a:t>
            </a:r>
            <a:r>
              <a:rPr lang="en-US" sz="1600" b="1" dirty="0" err="1"/>
              <a:t>useEffect</a:t>
            </a:r>
            <a:r>
              <a:rPr lang="en-US" sz="1600" b="1" dirty="0"/>
              <a:t> hook which will dispatch the login if the /login call indicates success:</a:t>
            </a:r>
          </a:p>
          <a:p>
            <a:r>
              <a:rPr lang="en-US" i="1" dirty="0" err="1"/>
              <a:t>useEffect</a:t>
            </a:r>
            <a:r>
              <a:rPr lang="en-US" dirty="0"/>
              <a:t>(() =&gt; {</a:t>
            </a:r>
          </a:p>
          <a:p>
            <a:pPr lvl="1"/>
            <a:r>
              <a:rPr lang="en-US" dirty="0"/>
              <a:t>if (user) {</a:t>
            </a:r>
          </a:p>
          <a:p>
            <a:pPr lvl="2"/>
            <a:r>
              <a:rPr lang="en-US" dirty="0"/>
              <a:t>if (</a:t>
            </a:r>
            <a:r>
              <a:rPr lang="en-US" i="1" dirty="0" err="1"/>
              <a:t>user?.data?.</a:t>
            </a:r>
            <a:r>
              <a:rPr lang="en-US" dirty="0" err="1"/>
              <a:t>user</a:t>
            </a:r>
            <a:r>
              <a:rPr lang="en-US" dirty="0"/>
              <a:t>) {</a:t>
            </a:r>
          </a:p>
          <a:p>
            <a:pPr lvl="2"/>
            <a:r>
              <a:rPr lang="en-US" i="1" dirty="0"/>
              <a:t>	</a:t>
            </a:r>
            <a:r>
              <a:rPr lang="en-US" i="1" dirty="0" err="1"/>
              <a:t>setLoginFailed</a:t>
            </a:r>
            <a:r>
              <a:rPr lang="en-US" dirty="0"/>
              <a:t>(false);</a:t>
            </a:r>
          </a:p>
          <a:p>
            <a:pPr lvl="2"/>
            <a:r>
              <a:rPr lang="en-US" i="1" dirty="0"/>
              <a:t>	dispatch</a:t>
            </a:r>
            <a:r>
              <a:rPr lang="en-US" dirty="0"/>
              <a:t>({ type: "LOGIN", username: </a:t>
            </a:r>
            <a:r>
              <a:rPr lang="en-US" i="1" dirty="0" err="1"/>
              <a:t>user.data.user.</a:t>
            </a:r>
            <a:r>
              <a:rPr lang="en-US" dirty="0" err="1"/>
              <a:t>email</a:t>
            </a:r>
            <a:r>
              <a:rPr lang="en-US" dirty="0"/>
              <a:t> });</a:t>
            </a:r>
          </a:p>
          <a:p>
            <a:pPr lvl="2"/>
            <a:r>
              <a:rPr lang="en-US" dirty="0"/>
              <a:t>} else {</a:t>
            </a:r>
          </a:p>
          <a:p>
            <a:pPr lvl="2"/>
            <a:r>
              <a:rPr lang="en-US" i="1"/>
              <a:t>	setLoginFailed</a:t>
            </a:r>
            <a:r>
              <a:rPr lang="en-US" dirty="0"/>
              <a:t>(true);</a:t>
            </a:r>
          </a:p>
          <a:p>
            <a:pPr lvl="2"/>
            <a:r>
              <a:rPr lang="en-US" dirty="0"/>
              <a:t>}</a:t>
            </a:r>
          </a:p>
          <a:p>
            <a:pPr lvl="1"/>
            <a:r>
              <a:rPr lang="en-US" dirty="0"/>
              <a:t>}</a:t>
            </a:r>
          </a:p>
          <a:p>
            <a:r>
              <a:rPr lang="en-US" dirty="0"/>
              <a:t>}, [user]);</a:t>
            </a:r>
          </a:p>
          <a:p>
            <a:endParaRPr lang="en-US" sz="1600" dirty="0"/>
          </a:p>
          <a:p>
            <a:r>
              <a:rPr lang="en-US" sz="1600" b="1" dirty="0"/>
              <a:t>Adjust the </a:t>
            </a:r>
            <a:r>
              <a:rPr lang="en-US" sz="1600" b="1" dirty="0" err="1"/>
              <a:t>onSubmit</a:t>
            </a:r>
            <a:r>
              <a:rPr lang="en-US" sz="1600" b="1" dirty="0"/>
              <a:t> form action to call the resource hook’s login method:</a:t>
            </a:r>
            <a:endParaRPr lang="en-US" sz="1600" dirty="0"/>
          </a:p>
          <a:p>
            <a:r>
              <a:rPr lang="en-US" sz="1600" dirty="0"/>
              <a:t>&lt;form </a:t>
            </a:r>
            <a:r>
              <a:rPr lang="en-US" sz="1600" dirty="0" err="1"/>
              <a:t>onSubmit</a:t>
            </a:r>
            <a:r>
              <a:rPr lang="en-US" sz="1600" dirty="0"/>
              <a:t>={e =&gt; { </a:t>
            </a:r>
            <a:r>
              <a:rPr lang="en-US" sz="1600" dirty="0" err="1"/>
              <a:t>e.preventDefault</a:t>
            </a:r>
            <a:r>
              <a:rPr lang="en-US" sz="1600" dirty="0"/>
              <a:t>(); login(username, password) }}&gt;</a:t>
            </a:r>
          </a:p>
          <a:p>
            <a:endParaRPr lang="en-US" sz="1600" dirty="0"/>
          </a:p>
          <a:p>
            <a:r>
              <a:rPr lang="en-US" sz="1600" b="1" dirty="0"/>
              <a:t>Add an exception message if login is unsuccessful </a:t>
            </a:r>
          </a:p>
          <a:p>
            <a:r>
              <a:rPr lang="en-US" sz="1600" dirty="0"/>
              <a:t>{</a:t>
            </a:r>
            <a:r>
              <a:rPr lang="en-US" sz="1600" dirty="0" err="1"/>
              <a:t>loginFailed</a:t>
            </a:r>
            <a:r>
              <a:rPr lang="en-US" sz="1600" dirty="0"/>
              <a:t> &amp;&amp; &lt;span style={{ color: 'red' }}&gt;Invalid username or password&lt;/span&gt;}</a:t>
            </a:r>
          </a:p>
          <a:p>
            <a:endParaRPr lang="en-US" dirty="0"/>
          </a:p>
        </p:txBody>
      </p:sp>
    </p:spTree>
    <p:extLst>
      <p:ext uri="{BB962C8B-B14F-4D97-AF65-F5344CB8AC3E}">
        <p14:creationId xmlns:p14="http://schemas.microsoft.com/office/powerpoint/2010/main" val="22292804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288E0-718A-4F8E-9319-887757F9EB16}"/>
              </a:ext>
            </a:extLst>
          </p:cNvPr>
          <p:cNvSpPr>
            <a:spLocks noGrp="1"/>
          </p:cNvSpPr>
          <p:nvPr>
            <p:ph type="title"/>
          </p:nvPr>
        </p:nvSpPr>
        <p:spPr/>
        <p:txBody>
          <a:bodyPr/>
          <a:lstStyle/>
          <a:p>
            <a:r>
              <a:rPr lang="en-US" dirty="0"/>
              <a:t>Next Week</a:t>
            </a:r>
          </a:p>
        </p:txBody>
      </p:sp>
      <p:sp>
        <p:nvSpPr>
          <p:cNvPr id="3" name="Content Placeholder 2">
            <a:extLst>
              <a:ext uri="{FF2B5EF4-FFF2-40B4-BE49-F238E27FC236}">
                <a16:creationId xmlns:a16="http://schemas.microsoft.com/office/drawing/2014/main" id="{3119B22F-82EC-4DC1-9A01-06C94F2F2EEE}"/>
              </a:ext>
            </a:extLst>
          </p:cNvPr>
          <p:cNvSpPr>
            <a:spLocks noGrp="1"/>
          </p:cNvSpPr>
          <p:nvPr>
            <p:ph idx="1"/>
          </p:nvPr>
        </p:nvSpPr>
        <p:spPr/>
        <p:txBody>
          <a:bodyPr/>
          <a:lstStyle/>
          <a:p>
            <a:r>
              <a:rPr lang="en-US" dirty="0"/>
              <a:t>React Memo and Suspense</a:t>
            </a:r>
          </a:p>
          <a:p>
            <a:r>
              <a:rPr lang="en-US" dirty="0"/>
              <a:t>React Routing / Using Bootstrap</a:t>
            </a:r>
          </a:p>
          <a:p>
            <a:r>
              <a:rPr lang="en-US" dirty="0"/>
              <a:t>Calling 3</a:t>
            </a:r>
            <a:r>
              <a:rPr lang="en-US" baseline="30000" dirty="0"/>
              <a:t>rd</a:t>
            </a:r>
            <a:r>
              <a:rPr lang="en-US" dirty="0"/>
              <a:t> Party APIs and API security</a:t>
            </a:r>
          </a:p>
          <a:p>
            <a:r>
              <a:rPr lang="en-US" dirty="0"/>
              <a:t>Getting started with Express.js</a:t>
            </a:r>
          </a:p>
          <a:p>
            <a:endParaRPr lang="en-US" dirty="0"/>
          </a:p>
        </p:txBody>
      </p:sp>
    </p:spTree>
    <p:extLst>
      <p:ext uri="{BB962C8B-B14F-4D97-AF65-F5344CB8AC3E}">
        <p14:creationId xmlns:p14="http://schemas.microsoft.com/office/powerpoint/2010/main" val="2177321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C5C3D297-89CD-5C4C-B721-2107451A947B}"/>
              </a:ext>
            </a:extLst>
          </p:cNvPr>
          <p:cNvSpPr/>
          <p:nvPr/>
        </p:nvSpPr>
        <p:spPr>
          <a:xfrm>
            <a:off x="2208641" y="1165860"/>
            <a:ext cx="3423124" cy="46177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D472AE-F16A-D64E-926A-69F3B286776E}"/>
              </a:ext>
            </a:extLst>
          </p:cNvPr>
          <p:cNvSpPr>
            <a:spLocks noGrp="1"/>
          </p:cNvSpPr>
          <p:nvPr>
            <p:ph type="title" idx="4294967295"/>
          </p:nvPr>
        </p:nvSpPr>
        <p:spPr>
          <a:xfrm>
            <a:off x="0" y="365125"/>
            <a:ext cx="10515600" cy="625475"/>
          </a:xfrm>
        </p:spPr>
        <p:txBody>
          <a:bodyPr>
            <a:normAutofit fontScale="90000"/>
          </a:bodyPr>
          <a:lstStyle/>
          <a:p>
            <a:r>
              <a:rPr lang="en-US" dirty="0"/>
              <a:t>Full-stack web application architecture </a:t>
            </a:r>
          </a:p>
        </p:txBody>
      </p:sp>
      <p:pic>
        <p:nvPicPr>
          <p:cNvPr id="19" name="Graphic 18">
            <a:extLst>
              <a:ext uri="{FF2B5EF4-FFF2-40B4-BE49-F238E27FC236}">
                <a16:creationId xmlns:a16="http://schemas.microsoft.com/office/drawing/2014/main" id="{1EC4771B-1735-254C-82CD-01AD9F75F38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79705" y="2175267"/>
            <a:ext cx="1362229" cy="1362229"/>
          </a:xfrm>
          <a:prstGeom prst="rect">
            <a:avLst/>
          </a:prstGeom>
        </p:spPr>
      </p:pic>
      <p:pic>
        <p:nvPicPr>
          <p:cNvPr id="21" name="Graphic 20">
            <a:extLst>
              <a:ext uri="{FF2B5EF4-FFF2-40B4-BE49-F238E27FC236}">
                <a16:creationId xmlns:a16="http://schemas.microsoft.com/office/drawing/2014/main" id="{B5B8BA05-0B32-3C45-BCB6-33753BC84C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492382" y="2204599"/>
            <a:ext cx="1303564" cy="1303564"/>
          </a:xfrm>
          <a:prstGeom prst="rect">
            <a:avLst/>
          </a:prstGeom>
        </p:spPr>
      </p:pic>
      <p:pic>
        <p:nvPicPr>
          <p:cNvPr id="23" name="Graphic 22">
            <a:extLst>
              <a:ext uri="{FF2B5EF4-FFF2-40B4-BE49-F238E27FC236}">
                <a16:creationId xmlns:a16="http://schemas.microsoft.com/office/drawing/2014/main" id="{6B1A1DF8-CD14-284B-AFCD-819BFE5E34E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208642" y="2024681"/>
            <a:ext cx="807025" cy="807025"/>
          </a:xfrm>
          <a:prstGeom prst="rect">
            <a:avLst/>
          </a:prstGeom>
        </p:spPr>
      </p:pic>
      <p:pic>
        <p:nvPicPr>
          <p:cNvPr id="25" name="Graphic 24">
            <a:extLst>
              <a:ext uri="{FF2B5EF4-FFF2-40B4-BE49-F238E27FC236}">
                <a16:creationId xmlns:a16="http://schemas.microsoft.com/office/drawing/2014/main" id="{037D2483-0C89-8740-A30F-1907C570092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53539" y="2250302"/>
            <a:ext cx="1201632" cy="1201632"/>
          </a:xfrm>
          <a:prstGeom prst="rect">
            <a:avLst/>
          </a:prstGeom>
        </p:spPr>
      </p:pic>
      <p:pic>
        <p:nvPicPr>
          <p:cNvPr id="27" name="Graphic 26">
            <a:extLst>
              <a:ext uri="{FF2B5EF4-FFF2-40B4-BE49-F238E27FC236}">
                <a16:creationId xmlns:a16="http://schemas.microsoft.com/office/drawing/2014/main" id="{DF8B615F-919E-234E-8507-16B0515E5CAF}"/>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692561" y="2799427"/>
            <a:ext cx="936696" cy="936696"/>
          </a:xfrm>
          <a:prstGeom prst="rect">
            <a:avLst/>
          </a:prstGeom>
        </p:spPr>
      </p:pic>
      <p:pic>
        <p:nvPicPr>
          <p:cNvPr id="29" name="Graphic 28">
            <a:extLst>
              <a:ext uri="{FF2B5EF4-FFF2-40B4-BE49-F238E27FC236}">
                <a16:creationId xmlns:a16="http://schemas.microsoft.com/office/drawing/2014/main" id="{1F7D548C-FB96-5949-BD0D-ABB6F58D9C11}"/>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115444" y="1962884"/>
            <a:ext cx="900687" cy="898340"/>
          </a:xfrm>
          <a:prstGeom prst="rect">
            <a:avLst/>
          </a:prstGeom>
        </p:spPr>
      </p:pic>
      <p:sp>
        <p:nvSpPr>
          <p:cNvPr id="30" name="TextBox 29">
            <a:extLst>
              <a:ext uri="{FF2B5EF4-FFF2-40B4-BE49-F238E27FC236}">
                <a16:creationId xmlns:a16="http://schemas.microsoft.com/office/drawing/2014/main" id="{34C07F5D-8B9D-6341-AD42-9B24A0FE8769}"/>
              </a:ext>
            </a:extLst>
          </p:cNvPr>
          <p:cNvSpPr txBox="1"/>
          <p:nvPr/>
        </p:nvSpPr>
        <p:spPr>
          <a:xfrm>
            <a:off x="2338105" y="3746512"/>
            <a:ext cx="2490135" cy="369332"/>
          </a:xfrm>
          <a:prstGeom prst="rect">
            <a:avLst/>
          </a:prstGeom>
          <a:noFill/>
        </p:spPr>
        <p:txBody>
          <a:bodyPr wrap="square" rtlCol="0">
            <a:spAutoFit/>
          </a:bodyPr>
          <a:lstStyle/>
          <a:p>
            <a:r>
              <a:rPr lang="en-US" dirty="0"/>
              <a:t>Frontends (clients)</a:t>
            </a:r>
          </a:p>
        </p:txBody>
      </p:sp>
      <p:sp>
        <p:nvSpPr>
          <p:cNvPr id="36" name="TextBox 35">
            <a:extLst>
              <a:ext uri="{FF2B5EF4-FFF2-40B4-BE49-F238E27FC236}">
                <a16:creationId xmlns:a16="http://schemas.microsoft.com/office/drawing/2014/main" id="{59943CB5-0BC4-6E44-994E-187616E1D544}"/>
              </a:ext>
            </a:extLst>
          </p:cNvPr>
          <p:cNvSpPr txBox="1"/>
          <p:nvPr/>
        </p:nvSpPr>
        <p:spPr>
          <a:xfrm>
            <a:off x="5879705" y="3751527"/>
            <a:ext cx="2418701" cy="369332"/>
          </a:xfrm>
          <a:prstGeom prst="rect">
            <a:avLst/>
          </a:prstGeom>
          <a:noFill/>
        </p:spPr>
        <p:txBody>
          <a:bodyPr wrap="square" rtlCol="0">
            <a:spAutoFit/>
          </a:bodyPr>
          <a:lstStyle/>
          <a:p>
            <a:r>
              <a:rPr lang="en-US" dirty="0"/>
              <a:t>Web Application Server</a:t>
            </a:r>
          </a:p>
        </p:txBody>
      </p:sp>
      <p:sp>
        <p:nvSpPr>
          <p:cNvPr id="37" name="TextBox 36">
            <a:extLst>
              <a:ext uri="{FF2B5EF4-FFF2-40B4-BE49-F238E27FC236}">
                <a16:creationId xmlns:a16="http://schemas.microsoft.com/office/drawing/2014/main" id="{6AD82383-B3CE-2F40-89ED-62A8444ED04F}"/>
              </a:ext>
            </a:extLst>
          </p:cNvPr>
          <p:cNvSpPr txBox="1"/>
          <p:nvPr/>
        </p:nvSpPr>
        <p:spPr>
          <a:xfrm>
            <a:off x="9599806" y="3751527"/>
            <a:ext cx="1088715" cy="369332"/>
          </a:xfrm>
          <a:prstGeom prst="rect">
            <a:avLst/>
          </a:prstGeom>
          <a:noFill/>
        </p:spPr>
        <p:txBody>
          <a:bodyPr wrap="square" rtlCol="0">
            <a:spAutoFit/>
          </a:bodyPr>
          <a:lstStyle/>
          <a:p>
            <a:r>
              <a:rPr lang="en-US" dirty="0"/>
              <a:t>Datastore</a:t>
            </a:r>
          </a:p>
        </p:txBody>
      </p:sp>
      <p:sp>
        <p:nvSpPr>
          <p:cNvPr id="42" name="TextBox 41">
            <a:extLst>
              <a:ext uri="{FF2B5EF4-FFF2-40B4-BE49-F238E27FC236}">
                <a16:creationId xmlns:a16="http://schemas.microsoft.com/office/drawing/2014/main" id="{1786B8BD-5C74-8640-A83D-7E23E2DD4C3F}"/>
              </a:ext>
            </a:extLst>
          </p:cNvPr>
          <p:cNvSpPr txBox="1"/>
          <p:nvPr/>
        </p:nvSpPr>
        <p:spPr>
          <a:xfrm>
            <a:off x="2349572" y="4073112"/>
            <a:ext cx="2275114" cy="584775"/>
          </a:xfrm>
          <a:prstGeom prst="rect">
            <a:avLst/>
          </a:prstGeom>
          <a:noFill/>
        </p:spPr>
        <p:txBody>
          <a:bodyPr wrap="square" rtlCol="0">
            <a:spAutoFit/>
          </a:bodyPr>
          <a:lstStyle/>
          <a:p>
            <a:r>
              <a:rPr lang="en-US" sz="1600" b="1" dirty="0"/>
              <a:t>Frameworks:</a:t>
            </a:r>
          </a:p>
          <a:p>
            <a:r>
              <a:rPr lang="en-US" sz="1600" dirty="0"/>
              <a:t>React, Angular, </a:t>
            </a:r>
            <a:r>
              <a:rPr lang="en-US" sz="1600" dirty="0" err="1"/>
              <a:t>Vue</a:t>
            </a:r>
            <a:endParaRPr lang="en-US" sz="1600" dirty="0"/>
          </a:p>
        </p:txBody>
      </p:sp>
      <p:sp>
        <p:nvSpPr>
          <p:cNvPr id="43" name="TextBox 42">
            <a:extLst>
              <a:ext uri="{FF2B5EF4-FFF2-40B4-BE49-F238E27FC236}">
                <a16:creationId xmlns:a16="http://schemas.microsoft.com/office/drawing/2014/main" id="{010C3ABD-0DCE-A340-9B74-6ADE8BBA0F88}"/>
              </a:ext>
            </a:extLst>
          </p:cNvPr>
          <p:cNvSpPr txBox="1"/>
          <p:nvPr/>
        </p:nvSpPr>
        <p:spPr>
          <a:xfrm>
            <a:off x="5879706" y="4082957"/>
            <a:ext cx="2170760" cy="1200329"/>
          </a:xfrm>
          <a:prstGeom prst="rect">
            <a:avLst/>
          </a:prstGeom>
          <a:noFill/>
        </p:spPr>
        <p:txBody>
          <a:bodyPr wrap="square" rtlCol="0">
            <a:spAutoFit/>
          </a:bodyPr>
          <a:lstStyle/>
          <a:p>
            <a:r>
              <a:rPr lang="en-US" sz="1600" b="1" dirty="0"/>
              <a:t>Frameworks:</a:t>
            </a:r>
          </a:p>
          <a:p>
            <a:r>
              <a:rPr lang="en-US" sz="1400" dirty="0"/>
              <a:t>Express (Node.js), </a:t>
            </a:r>
          </a:p>
          <a:p>
            <a:r>
              <a:rPr lang="en-US" sz="1400" dirty="0"/>
              <a:t>Spring Boot (Java), </a:t>
            </a:r>
          </a:p>
          <a:p>
            <a:r>
              <a:rPr lang="en-US" sz="1400" dirty="0" err="1"/>
              <a:t>Djano</a:t>
            </a:r>
            <a:r>
              <a:rPr lang="en-US" sz="1400" dirty="0"/>
              <a:t> (Python), </a:t>
            </a:r>
          </a:p>
          <a:p>
            <a:r>
              <a:rPr lang="en-US" sz="1400" dirty="0"/>
              <a:t>Flask (Python)</a:t>
            </a:r>
            <a:endParaRPr lang="en-US" sz="1600" dirty="0"/>
          </a:p>
        </p:txBody>
      </p:sp>
      <p:sp>
        <p:nvSpPr>
          <p:cNvPr id="44" name="TextBox 43">
            <a:extLst>
              <a:ext uri="{FF2B5EF4-FFF2-40B4-BE49-F238E27FC236}">
                <a16:creationId xmlns:a16="http://schemas.microsoft.com/office/drawing/2014/main" id="{6619F7B3-EAE0-584F-BB89-AE71F7AFBEA2}"/>
              </a:ext>
            </a:extLst>
          </p:cNvPr>
          <p:cNvSpPr txBox="1"/>
          <p:nvPr/>
        </p:nvSpPr>
        <p:spPr>
          <a:xfrm>
            <a:off x="9599806" y="4101908"/>
            <a:ext cx="2592194" cy="1261884"/>
          </a:xfrm>
          <a:prstGeom prst="rect">
            <a:avLst/>
          </a:prstGeom>
          <a:noFill/>
        </p:spPr>
        <p:txBody>
          <a:bodyPr wrap="square" rtlCol="0">
            <a:spAutoFit/>
          </a:bodyPr>
          <a:lstStyle/>
          <a:p>
            <a:r>
              <a:rPr lang="en-US" sz="1600" b="1" dirty="0"/>
              <a:t>SQL/NoSQL Datastores:</a:t>
            </a:r>
          </a:p>
          <a:p>
            <a:r>
              <a:rPr lang="en-US" sz="1400" dirty="0"/>
              <a:t>MySQL,</a:t>
            </a:r>
          </a:p>
          <a:p>
            <a:r>
              <a:rPr lang="en-US" sz="1400" dirty="0"/>
              <a:t>PostgreSQL,</a:t>
            </a:r>
          </a:p>
          <a:p>
            <a:r>
              <a:rPr lang="en-US" sz="1400" dirty="0"/>
              <a:t>MongoDB,</a:t>
            </a:r>
          </a:p>
          <a:p>
            <a:r>
              <a:rPr lang="en-US" sz="1600" dirty="0"/>
              <a:t>Cassandra</a:t>
            </a:r>
          </a:p>
        </p:txBody>
      </p:sp>
      <p:cxnSp>
        <p:nvCxnSpPr>
          <p:cNvPr id="46" name="Straight Arrow Connector 45">
            <a:extLst>
              <a:ext uri="{FF2B5EF4-FFF2-40B4-BE49-F238E27FC236}">
                <a16:creationId xmlns:a16="http://schemas.microsoft.com/office/drawing/2014/main" id="{E9443079-73E4-7A4D-A5E4-C3F521241943}"/>
              </a:ext>
            </a:extLst>
          </p:cNvPr>
          <p:cNvCxnSpPr>
            <a:cxnSpLocks/>
          </p:cNvCxnSpPr>
          <p:nvPr/>
        </p:nvCxnSpPr>
        <p:spPr>
          <a:xfrm>
            <a:off x="3962400" y="2811780"/>
            <a:ext cx="1813404" cy="0"/>
          </a:xfrm>
          <a:prstGeom prst="straightConnector1">
            <a:avLst/>
          </a:prstGeom>
          <a:ln w="73025">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C263191E-5D48-BD41-A222-CF371ED80BDF}"/>
              </a:ext>
            </a:extLst>
          </p:cNvPr>
          <p:cNvSpPr txBox="1"/>
          <p:nvPr/>
        </p:nvSpPr>
        <p:spPr>
          <a:xfrm>
            <a:off x="4004834" y="2562634"/>
            <a:ext cx="1387981" cy="261610"/>
          </a:xfrm>
          <a:prstGeom prst="rect">
            <a:avLst/>
          </a:prstGeom>
          <a:noFill/>
        </p:spPr>
        <p:txBody>
          <a:bodyPr wrap="square" rtlCol="0">
            <a:spAutoFit/>
          </a:bodyPr>
          <a:lstStyle/>
          <a:p>
            <a:r>
              <a:rPr lang="en-US" sz="1100" dirty="0"/>
              <a:t>HTTP API REQUEST</a:t>
            </a:r>
          </a:p>
        </p:txBody>
      </p:sp>
      <p:cxnSp>
        <p:nvCxnSpPr>
          <p:cNvPr id="48" name="Straight Arrow Connector 47">
            <a:extLst>
              <a:ext uri="{FF2B5EF4-FFF2-40B4-BE49-F238E27FC236}">
                <a16:creationId xmlns:a16="http://schemas.microsoft.com/office/drawing/2014/main" id="{C3FA2915-B7AE-9B4B-8CF0-C9879FBB6862}"/>
              </a:ext>
            </a:extLst>
          </p:cNvPr>
          <p:cNvCxnSpPr>
            <a:cxnSpLocks/>
          </p:cNvCxnSpPr>
          <p:nvPr/>
        </p:nvCxnSpPr>
        <p:spPr>
          <a:xfrm flipH="1">
            <a:off x="3883004" y="3318510"/>
            <a:ext cx="1892800" cy="0"/>
          </a:xfrm>
          <a:prstGeom prst="straightConnector1">
            <a:avLst/>
          </a:prstGeom>
          <a:ln w="73025">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97FDAD25-46D5-5D48-A6F7-FDFC64852924}"/>
              </a:ext>
            </a:extLst>
          </p:cNvPr>
          <p:cNvSpPr txBox="1"/>
          <p:nvPr/>
        </p:nvSpPr>
        <p:spPr>
          <a:xfrm>
            <a:off x="4144119" y="3046629"/>
            <a:ext cx="1220724" cy="261610"/>
          </a:xfrm>
          <a:prstGeom prst="rect">
            <a:avLst/>
          </a:prstGeom>
          <a:noFill/>
        </p:spPr>
        <p:txBody>
          <a:bodyPr wrap="square" rtlCol="0">
            <a:spAutoFit/>
          </a:bodyPr>
          <a:lstStyle/>
          <a:p>
            <a:r>
              <a:rPr lang="en-US" sz="1100" dirty="0"/>
              <a:t>HTTP RESPONSE</a:t>
            </a:r>
          </a:p>
        </p:txBody>
      </p:sp>
      <p:cxnSp>
        <p:nvCxnSpPr>
          <p:cNvPr id="51" name="Straight Arrow Connector 50">
            <a:extLst>
              <a:ext uri="{FF2B5EF4-FFF2-40B4-BE49-F238E27FC236}">
                <a16:creationId xmlns:a16="http://schemas.microsoft.com/office/drawing/2014/main" id="{DC1DF1A0-C77F-984A-89AB-7455814D50C8}"/>
              </a:ext>
            </a:extLst>
          </p:cNvPr>
          <p:cNvCxnSpPr/>
          <p:nvPr/>
        </p:nvCxnSpPr>
        <p:spPr>
          <a:xfrm>
            <a:off x="7683103" y="2799427"/>
            <a:ext cx="1485900" cy="0"/>
          </a:xfrm>
          <a:prstGeom prst="straightConnector1">
            <a:avLst/>
          </a:prstGeom>
          <a:ln w="73025">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39731F57-FF6C-EA49-B67C-DC751FAF8015}"/>
              </a:ext>
            </a:extLst>
          </p:cNvPr>
          <p:cNvSpPr txBox="1"/>
          <p:nvPr/>
        </p:nvSpPr>
        <p:spPr>
          <a:xfrm>
            <a:off x="8050466" y="2537817"/>
            <a:ext cx="781114" cy="261610"/>
          </a:xfrm>
          <a:prstGeom prst="rect">
            <a:avLst/>
          </a:prstGeom>
          <a:noFill/>
        </p:spPr>
        <p:txBody>
          <a:bodyPr wrap="square" rtlCol="0">
            <a:spAutoFit/>
          </a:bodyPr>
          <a:lstStyle/>
          <a:p>
            <a:r>
              <a:rPr lang="en-US" sz="1100" dirty="0"/>
              <a:t>DB CALLS</a:t>
            </a:r>
          </a:p>
        </p:txBody>
      </p:sp>
      <p:cxnSp>
        <p:nvCxnSpPr>
          <p:cNvPr id="53" name="Straight Arrow Connector 52">
            <a:extLst>
              <a:ext uri="{FF2B5EF4-FFF2-40B4-BE49-F238E27FC236}">
                <a16:creationId xmlns:a16="http://schemas.microsoft.com/office/drawing/2014/main" id="{1DFE38DD-601A-AE47-B3A2-F54B3A3D619E}"/>
              </a:ext>
            </a:extLst>
          </p:cNvPr>
          <p:cNvCxnSpPr>
            <a:cxnSpLocks/>
          </p:cNvCxnSpPr>
          <p:nvPr/>
        </p:nvCxnSpPr>
        <p:spPr>
          <a:xfrm flipH="1">
            <a:off x="7603706" y="3306157"/>
            <a:ext cx="1644693" cy="0"/>
          </a:xfrm>
          <a:prstGeom prst="straightConnector1">
            <a:avLst/>
          </a:prstGeom>
          <a:ln w="73025">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C68B2180-D9C5-454A-BCC2-4B8BD953E035}"/>
              </a:ext>
            </a:extLst>
          </p:cNvPr>
          <p:cNvSpPr txBox="1"/>
          <p:nvPr/>
        </p:nvSpPr>
        <p:spPr>
          <a:xfrm>
            <a:off x="8019199" y="3044547"/>
            <a:ext cx="812381" cy="261610"/>
          </a:xfrm>
          <a:prstGeom prst="rect">
            <a:avLst/>
          </a:prstGeom>
          <a:noFill/>
        </p:spPr>
        <p:txBody>
          <a:bodyPr wrap="square" rtlCol="0">
            <a:spAutoFit/>
          </a:bodyPr>
          <a:lstStyle/>
          <a:p>
            <a:r>
              <a:rPr lang="en-US" sz="1100" dirty="0"/>
              <a:t>RESPONSE</a:t>
            </a:r>
          </a:p>
        </p:txBody>
      </p:sp>
      <p:sp>
        <p:nvSpPr>
          <p:cNvPr id="59" name="TextBox 58">
            <a:extLst>
              <a:ext uri="{FF2B5EF4-FFF2-40B4-BE49-F238E27FC236}">
                <a16:creationId xmlns:a16="http://schemas.microsoft.com/office/drawing/2014/main" id="{C0C0E39A-C435-FF4A-997C-A8934A2E1DB1}"/>
              </a:ext>
            </a:extLst>
          </p:cNvPr>
          <p:cNvSpPr txBox="1"/>
          <p:nvPr/>
        </p:nvSpPr>
        <p:spPr>
          <a:xfrm>
            <a:off x="416958" y="3732576"/>
            <a:ext cx="795007" cy="369332"/>
          </a:xfrm>
          <a:prstGeom prst="rect">
            <a:avLst/>
          </a:prstGeom>
          <a:noFill/>
        </p:spPr>
        <p:txBody>
          <a:bodyPr wrap="square" rtlCol="0">
            <a:spAutoFit/>
          </a:bodyPr>
          <a:lstStyle/>
          <a:p>
            <a:r>
              <a:rPr lang="en-US" dirty="0"/>
              <a:t>Users</a:t>
            </a:r>
          </a:p>
        </p:txBody>
      </p:sp>
      <p:cxnSp>
        <p:nvCxnSpPr>
          <p:cNvPr id="60" name="Straight Arrow Connector 59">
            <a:extLst>
              <a:ext uri="{FF2B5EF4-FFF2-40B4-BE49-F238E27FC236}">
                <a16:creationId xmlns:a16="http://schemas.microsoft.com/office/drawing/2014/main" id="{EF0B1EAC-4AD0-094F-B2DB-8EFF3BA08F03}"/>
              </a:ext>
            </a:extLst>
          </p:cNvPr>
          <p:cNvCxnSpPr>
            <a:cxnSpLocks/>
          </p:cNvCxnSpPr>
          <p:nvPr/>
        </p:nvCxnSpPr>
        <p:spPr>
          <a:xfrm>
            <a:off x="1465692" y="3044547"/>
            <a:ext cx="599328" cy="0"/>
          </a:xfrm>
          <a:prstGeom prst="straightConnector1">
            <a:avLst/>
          </a:prstGeom>
          <a:ln w="73025">
            <a:headEnd type="triangle"/>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8644A3DB-34E0-614F-B715-9D213F2206EE}"/>
              </a:ext>
            </a:extLst>
          </p:cNvPr>
          <p:cNvSpPr txBox="1"/>
          <p:nvPr/>
        </p:nvSpPr>
        <p:spPr>
          <a:xfrm>
            <a:off x="2349572" y="1348740"/>
            <a:ext cx="2275114" cy="369332"/>
          </a:xfrm>
          <a:prstGeom prst="rect">
            <a:avLst/>
          </a:prstGeom>
          <a:noFill/>
        </p:spPr>
        <p:txBody>
          <a:bodyPr wrap="square" rtlCol="0">
            <a:spAutoFit/>
          </a:bodyPr>
          <a:lstStyle/>
          <a:p>
            <a:r>
              <a:rPr lang="en-US" dirty="0"/>
              <a:t>Frontend</a:t>
            </a:r>
          </a:p>
        </p:txBody>
      </p:sp>
      <p:sp>
        <p:nvSpPr>
          <p:cNvPr id="64" name="Rectangle 63">
            <a:extLst>
              <a:ext uri="{FF2B5EF4-FFF2-40B4-BE49-F238E27FC236}">
                <a16:creationId xmlns:a16="http://schemas.microsoft.com/office/drawing/2014/main" id="{EBE9C594-0AF1-2F41-B9F2-336248AF39F5}"/>
              </a:ext>
            </a:extLst>
          </p:cNvPr>
          <p:cNvSpPr/>
          <p:nvPr/>
        </p:nvSpPr>
        <p:spPr>
          <a:xfrm>
            <a:off x="5775804" y="1165860"/>
            <a:ext cx="6259986" cy="46177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a:extLst>
              <a:ext uri="{FF2B5EF4-FFF2-40B4-BE49-F238E27FC236}">
                <a16:creationId xmlns:a16="http://schemas.microsoft.com/office/drawing/2014/main" id="{CFD02D81-EB03-2942-9E28-6973F1D30D94}"/>
              </a:ext>
            </a:extLst>
          </p:cNvPr>
          <p:cNvSpPr txBox="1"/>
          <p:nvPr/>
        </p:nvSpPr>
        <p:spPr>
          <a:xfrm>
            <a:off x="5916734" y="1348740"/>
            <a:ext cx="4089677" cy="369332"/>
          </a:xfrm>
          <a:prstGeom prst="rect">
            <a:avLst/>
          </a:prstGeom>
          <a:noFill/>
        </p:spPr>
        <p:txBody>
          <a:bodyPr wrap="square" rtlCol="0">
            <a:spAutoFit/>
          </a:bodyPr>
          <a:lstStyle/>
          <a:p>
            <a:r>
              <a:rPr lang="en-US" dirty="0"/>
              <a:t>Backend</a:t>
            </a:r>
          </a:p>
        </p:txBody>
      </p:sp>
    </p:spTree>
    <p:extLst>
      <p:ext uri="{BB962C8B-B14F-4D97-AF65-F5344CB8AC3E}">
        <p14:creationId xmlns:p14="http://schemas.microsoft.com/office/powerpoint/2010/main" val="4287762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472AE-F16A-D64E-926A-69F3B286776E}"/>
              </a:ext>
            </a:extLst>
          </p:cNvPr>
          <p:cNvSpPr>
            <a:spLocks noGrp="1"/>
          </p:cNvSpPr>
          <p:nvPr>
            <p:ph type="title" idx="4294967295"/>
          </p:nvPr>
        </p:nvSpPr>
        <p:spPr>
          <a:xfrm>
            <a:off x="0" y="365125"/>
            <a:ext cx="10515600" cy="625475"/>
          </a:xfrm>
        </p:spPr>
        <p:txBody>
          <a:bodyPr>
            <a:normAutofit fontScale="90000"/>
          </a:bodyPr>
          <a:lstStyle/>
          <a:p>
            <a:r>
              <a:rPr lang="en-US" dirty="0"/>
              <a:t>What is a Resource?</a:t>
            </a:r>
          </a:p>
        </p:txBody>
      </p:sp>
      <p:sp>
        <p:nvSpPr>
          <p:cNvPr id="7" name="TextBox 6">
            <a:extLst>
              <a:ext uri="{FF2B5EF4-FFF2-40B4-BE49-F238E27FC236}">
                <a16:creationId xmlns:a16="http://schemas.microsoft.com/office/drawing/2014/main" id="{D7B3105E-D50A-994E-943A-F6D46C241930}"/>
              </a:ext>
            </a:extLst>
          </p:cNvPr>
          <p:cNvSpPr txBox="1"/>
          <p:nvPr/>
        </p:nvSpPr>
        <p:spPr>
          <a:xfrm>
            <a:off x="838200" y="1139190"/>
            <a:ext cx="10515600" cy="646331"/>
          </a:xfrm>
          <a:prstGeom prst="rect">
            <a:avLst/>
          </a:prstGeom>
          <a:noFill/>
        </p:spPr>
        <p:txBody>
          <a:bodyPr wrap="square" rtlCol="0">
            <a:spAutoFit/>
          </a:bodyPr>
          <a:lstStyle/>
          <a:p>
            <a:pPr marL="285750" indent="-285750">
              <a:buFont typeface="Arial" panose="020B0604020202020204" pitchFamily="34" charset="0"/>
              <a:buChar char="•"/>
            </a:pPr>
            <a:r>
              <a:rPr lang="en-US" dirty="0"/>
              <a:t>A</a:t>
            </a:r>
            <a:r>
              <a:rPr lang="en-US" b="1" dirty="0"/>
              <a:t> resource </a:t>
            </a:r>
            <a:r>
              <a:rPr lang="en-US" dirty="0"/>
              <a:t>contains data representing a specific domain entity</a:t>
            </a:r>
          </a:p>
          <a:p>
            <a:pPr marL="285750" indent="-285750">
              <a:buFont typeface="Arial" panose="020B0604020202020204" pitchFamily="34" charset="0"/>
              <a:buChar char="•"/>
            </a:pPr>
            <a:r>
              <a:rPr lang="en-US" dirty="0"/>
              <a:t>Considering a book review web application as an example, some of the models we’d require are: </a:t>
            </a:r>
          </a:p>
        </p:txBody>
      </p:sp>
      <p:sp>
        <p:nvSpPr>
          <p:cNvPr id="8" name="TextBox 7">
            <a:extLst>
              <a:ext uri="{FF2B5EF4-FFF2-40B4-BE49-F238E27FC236}">
                <a16:creationId xmlns:a16="http://schemas.microsoft.com/office/drawing/2014/main" id="{A4C709AC-743A-DA46-A500-BFB8DD3599F6}"/>
              </a:ext>
            </a:extLst>
          </p:cNvPr>
          <p:cNvSpPr txBox="1"/>
          <p:nvPr/>
        </p:nvSpPr>
        <p:spPr>
          <a:xfrm>
            <a:off x="2675882" y="2094517"/>
            <a:ext cx="2694969" cy="3354765"/>
          </a:xfrm>
          <a:prstGeom prst="rect">
            <a:avLst/>
          </a:prstGeom>
          <a:noFill/>
        </p:spPr>
        <p:txBody>
          <a:bodyPr wrap="none" rtlCol="0">
            <a:spAutoFit/>
          </a:bodyPr>
          <a:lstStyle/>
          <a:p>
            <a:r>
              <a:rPr lang="en-US" dirty="0"/>
              <a:t>User Resource:</a:t>
            </a:r>
            <a:endParaRPr lang="en-US" sz="2000" dirty="0"/>
          </a:p>
          <a:p>
            <a:r>
              <a:rPr lang="en-US" sz="1200" dirty="0">
                <a:latin typeface="Courier" pitchFamily="2" charset="0"/>
              </a:rPr>
              <a:t>{</a:t>
            </a:r>
          </a:p>
          <a:p>
            <a:r>
              <a:rPr lang="en-US" sz="1200" dirty="0">
                <a:latin typeface="Courier" pitchFamily="2" charset="0"/>
              </a:rPr>
              <a:t>    “id”: &lt;Integer&gt;,</a:t>
            </a:r>
          </a:p>
          <a:p>
            <a:r>
              <a:rPr lang="en-US" sz="1200" dirty="0">
                <a:latin typeface="Courier" pitchFamily="2" charset="0"/>
              </a:rPr>
              <a:t>    ”username”: &lt;String&gt;,</a:t>
            </a:r>
          </a:p>
          <a:p>
            <a:r>
              <a:rPr lang="en-US" sz="1200" dirty="0">
                <a:latin typeface="Courier" pitchFamily="2" charset="0"/>
              </a:rPr>
              <a:t>    “books”: List&lt;Book&gt;,</a:t>
            </a:r>
          </a:p>
          <a:p>
            <a:r>
              <a:rPr lang="en-US" sz="1200" dirty="0">
                <a:latin typeface="Courier" pitchFamily="2" charset="0"/>
              </a:rPr>
              <a:t>    “reviews”: List&lt;Review&gt;</a:t>
            </a:r>
          </a:p>
          <a:p>
            <a:r>
              <a:rPr lang="en-US" sz="1200" dirty="0">
                <a:latin typeface="Courier" pitchFamily="2" charset="0"/>
              </a:rPr>
              <a:t>}</a:t>
            </a:r>
          </a:p>
          <a:p>
            <a:endParaRPr lang="en-US" sz="2000" dirty="0"/>
          </a:p>
          <a:p>
            <a:r>
              <a:rPr lang="en-US" dirty="0"/>
              <a:t>Review Resource:</a:t>
            </a:r>
          </a:p>
          <a:p>
            <a:r>
              <a:rPr lang="en-US" sz="1200" dirty="0">
                <a:latin typeface="Courier" pitchFamily="2" charset="0"/>
              </a:rPr>
              <a:t>{</a:t>
            </a:r>
          </a:p>
          <a:p>
            <a:r>
              <a:rPr lang="en-US" sz="1200" dirty="0">
                <a:latin typeface="Courier" pitchFamily="2" charset="0"/>
              </a:rPr>
              <a:t>    “id”: &lt;Integer&gt;,</a:t>
            </a:r>
          </a:p>
          <a:p>
            <a:r>
              <a:rPr lang="en-US" sz="1200" dirty="0">
                <a:latin typeface="Courier" pitchFamily="2" charset="0"/>
              </a:rPr>
              <a:t>    ”book”: &lt;Integer&gt;,</a:t>
            </a:r>
          </a:p>
          <a:p>
            <a:r>
              <a:rPr lang="en-US" sz="1200" dirty="0">
                <a:latin typeface="Courier" pitchFamily="2" charset="0"/>
              </a:rPr>
              <a:t>    ”rating”: &lt;Integer&gt;,</a:t>
            </a:r>
          </a:p>
          <a:p>
            <a:r>
              <a:rPr lang="en-US" sz="1200" dirty="0">
                <a:latin typeface="Courier" pitchFamily="2" charset="0"/>
              </a:rPr>
              <a:t>    “comment”: &lt;String&gt;</a:t>
            </a:r>
          </a:p>
          <a:p>
            <a:r>
              <a:rPr lang="en-US" sz="1200" dirty="0">
                <a:latin typeface="Courier" pitchFamily="2" charset="0"/>
              </a:rPr>
              <a:t>}</a:t>
            </a:r>
          </a:p>
          <a:p>
            <a:endParaRPr lang="en-US" sz="1200" dirty="0"/>
          </a:p>
        </p:txBody>
      </p:sp>
      <p:sp>
        <p:nvSpPr>
          <p:cNvPr id="9" name="TextBox 8">
            <a:extLst>
              <a:ext uri="{FF2B5EF4-FFF2-40B4-BE49-F238E27FC236}">
                <a16:creationId xmlns:a16="http://schemas.microsoft.com/office/drawing/2014/main" id="{B29E854F-2A74-2E46-8EDF-D4C74EC38A13}"/>
              </a:ext>
            </a:extLst>
          </p:cNvPr>
          <p:cNvSpPr txBox="1"/>
          <p:nvPr/>
        </p:nvSpPr>
        <p:spPr>
          <a:xfrm>
            <a:off x="5728992" y="2094517"/>
            <a:ext cx="2509020" cy="3093154"/>
          </a:xfrm>
          <a:prstGeom prst="rect">
            <a:avLst/>
          </a:prstGeom>
          <a:noFill/>
        </p:spPr>
        <p:txBody>
          <a:bodyPr wrap="none" rtlCol="0">
            <a:spAutoFit/>
          </a:bodyPr>
          <a:lstStyle/>
          <a:p>
            <a:r>
              <a:rPr lang="en-US" dirty="0"/>
              <a:t>Book Resource:</a:t>
            </a:r>
          </a:p>
          <a:p>
            <a:r>
              <a:rPr lang="en-US" sz="1200" dirty="0">
                <a:latin typeface="Courier" pitchFamily="2" charset="0"/>
              </a:rPr>
              <a:t>{</a:t>
            </a:r>
          </a:p>
          <a:p>
            <a:r>
              <a:rPr lang="en-US" sz="1200" dirty="0">
                <a:latin typeface="Courier" pitchFamily="2" charset="0"/>
              </a:rPr>
              <a:t>    “id”: &lt;Integer&gt;,</a:t>
            </a:r>
          </a:p>
          <a:p>
            <a:r>
              <a:rPr lang="en-US" sz="1200" dirty="0">
                <a:latin typeface="Courier" pitchFamily="2" charset="0"/>
              </a:rPr>
              <a:t>    ”title”: &lt;String&gt;,</a:t>
            </a:r>
          </a:p>
          <a:p>
            <a:r>
              <a:rPr lang="en-US" sz="1200" dirty="0">
                <a:latin typeface="Courier" pitchFamily="2" charset="0"/>
              </a:rPr>
              <a:t>    “author”: &lt;Author&gt;,</a:t>
            </a:r>
          </a:p>
          <a:p>
            <a:r>
              <a:rPr lang="en-US" sz="1200" dirty="0">
                <a:latin typeface="Courier" pitchFamily="2" charset="0"/>
              </a:rPr>
              <a:t>    ”</a:t>
            </a:r>
            <a:r>
              <a:rPr lang="en-US" sz="1200" dirty="0" err="1">
                <a:latin typeface="Courier" pitchFamily="2" charset="0"/>
              </a:rPr>
              <a:t>releaseDate</a:t>
            </a:r>
            <a:r>
              <a:rPr lang="en-US" sz="1200" dirty="0">
                <a:latin typeface="Courier" pitchFamily="2" charset="0"/>
              </a:rPr>
              <a:t>”: &lt;Date&gt;</a:t>
            </a:r>
          </a:p>
          <a:p>
            <a:r>
              <a:rPr lang="en-US" sz="1200" dirty="0">
                <a:latin typeface="Courier" pitchFamily="2" charset="0"/>
              </a:rPr>
              <a:t>}</a:t>
            </a:r>
          </a:p>
          <a:p>
            <a:endParaRPr lang="en-US" sz="2000" dirty="0">
              <a:latin typeface="Courier" pitchFamily="2" charset="0"/>
            </a:endParaRPr>
          </a:p>
          <a:p>
            <a:r>
              <a:rPr lang="en-US" dirty="0"/>
              <a:t>Author Resource:</a:t>
            </a:r>
          </a:p>
          <a:p>
            <a:r>
              <a:rPr lang="en-US" sz="1100" dirty="0">
                <a:latin typeface="Courier" pitchFamily="2" charset="0"/>
              </a:rPr>
              <a:t>{</a:t>
            </a:r>
          </a:p>
          <a:p>
            <a:r>
              <a:rPr lang="en-US" sz="1100" dirty="0">
                <a:latin typeface="Courier" pitchFamily="2" charset="0"/>
              </a:rPr>
              <a:t>    “id”: &lt;Integer&gt;,</a:t>
            </a:r>
          </a:p>
          <a:p>
            <a:r>
              <a:rPr lang="en-US" sz="1100" dirty="0">
                <a:latin typeface="Courier" pitchFamily="2" charset="0"/>
              </a:rPr>
              <a:t>    ”</a:t>
            </a:r>
            <a:r>
              <a:rPr lang="en-US" sz="1100" dirty="0" err="1">
                <a:latin typeface="Courier" pitchFamily="2" charset="0"/>
              </a:rPr>
              <a:t>fName</a:t>
            </a:r>
            <a:r>
              <a:rPr lang="en-US" sz="1100" dirty="0">
                <a:latin typeface="Courier" pitchFamily="2" charset="0"/>
              </a:rPr>
              <a:t>”: &lt;String&gt;,</a:t>
            </a:r>
          </a:p>
          <a:p>
            <a:r>
              <a:rPr lang="en-US" sz="1100" dirty="0">
                <a:latin typeface="Courier" pitchFamily="2" charset="0"/>
              </a:rPr>
              <a:t>    “</a:t>
            </a:r>
            <a:r>
              <a:rPr lang="en-US" sz="1100" dirty="0" err="1">
                <a:latin typeface="Courier" pitchFamily="2" charset="0"/>
              </a:rPr>
              <a:t>lName</a:t>
            </a:r>
            <a:r>
              <a:rPr lang="en-US" sz="1100" dirty="0">
                <a:latin typeface="Courier" pitchFamily="2" charset="0"/>
              </a:rPr>
              <a:t>”: &lt;String&gt;</a:t>
            </a:r>
          </a:p>
          <a:p>
            <a:r>
              <a:rPr lang="en-US" sz="1100" dirty="0">
                <a:latin typeface="Courier" pitchFamily="2" charset="0"/>
              </a:rPr>
              <a:t>}</a:t>
            </a:r>
          </a:p>
          <a:p>
            <a:endParaRPr lang="en-US" sz="1200" dirty="0"/>
          </a:p>
        </p:txBody>
      </p:sp>
    </p:spTree>
    <p:extLst>
      <p:ext uri="{BB962C8B-B14F-4D97-AF65-F5344CB8AC3E}">
        <p14:creationId xmlns:p14="http://schemas.microsoft.com/office/powerpoint/2010/main" val="1431548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B9B8AD-7E3E-4548-A3AE-AD9F21C3A884}"/>
              </a:ext>
            </a:extLst>
          </p:cNvPr>
          <p:cNvSpPr>
            <a:spLocks noGrp="1"/>
          </p:cNvSpPr>
          <p:nvPr>
            <p:ph idx="1"/>
          </p:nvPr>
        </p:nvSpPr>
        <p:spPr>
          <a:xfrm>
            <a:off x="838200" y="1121229"/>
            <a:ext cx="10603230" cy="1999161"/>
          </a:xfrm>
        </p:spPr>
        <p:txBody>
          <a:bodyPr>
            <a:normAutofit/>
          </a:bodyPr>
          <a:lstStyle/>
          <a:p>
            <a:r>
              <a:rPr lang="en-US" sz="2000" dirty="0"/>
              <a:t>Create, read, update, and delete (CRUD) are the four basic operations of persistent storage</a:t>
            </a:r>
          </a:p>
          <a:p>
            <a:r>
              <a:rPr lang="en-US" sz="2000" dirty="0"/>
              <a:t>Typically refers to operations performed by databases and behavior found in RESTful APIs</a:t>
            </a:r>
          </a:p>
          <a:p>
            <a:pPr marL="285750" indent="-285750"/>
            <a:r>
              <a:rPr lang="en-US" sz="2000" dirty="0"/>
              <a:t>In modern web applications, we perform CRUD operations on </a:t>
            </a:r>
            <a:r>
              <a:rPr lang="en-US" sz="2000" b="1" dirty="0"/>
              <a:t>resources </a:t>
            </a:r>
            <a:r>
              <a:rPr lang="en-US" sz="2000" dirty="0"/>
              <a:t>exposed by a </a:t>
            </a:r>
            <a:r>
              <a:rPr lang="en-US" sz="2000" b="1" dirty="0"/>
              <a:t>RESTful</a:t>
            </a:r>
            <a:r>
              <a:rPr lang="en-US" sz="2000" dirty="0"/>
              <a:t> </a:t>
            </a:r>
            <a:r>
              <a:rPr lang="en-US" sz="2000" b="1" dirty="0"/>
              <a:t>API</a:t>
            </a:r>
          </a:p>
          <a:p>
            <a:pPr marL="285750" indent="-285750"/>
            <a:r>
              <a:rPr lang="en-US" sz="2000" dirty="0"/>
              <a:t>Each letter in the CRUD acronym can be mapped to a SQL statement and an HTTP method</a:t>
            </a:r>
          </a:p>
          <a:p>
            <a:pPr marL="0" indent="0">
              <a:buNone/>
            </a:pPr>
            <a:endParaRPr lang="en-US" sz="2000" dirty="0"/>
          </a:p>
          <a:p>
            <a:endParaRPr lang="en-US" sz="2000" dirty="0"/>
          </a:p>
        </p:txBody>
      </p:sp>
      <p:sp>
        <p:nvSpPr>
          <p:cNvPr id="2" name="Title 1">
            <a:extLst>
              <a:ext uri="{FF2B5EF4-FFF2-40B4-BE49-F238E27FC236}">
                <a16:creationId xmlns:a16="http://schemas.microsoft.com/office/drawing/2014/main" id="{F2D472AE-F16A-D64E-926A-69F3B286776E}"/>
              </a:ext>
            </a:extLst>
          </p:cNvPr>
          <p:cNvSpPr>
            <a:spLocks noGrp="1"/>
          </p:cNvSpPr>
          <p:nvPr>
            <p:ph type="title" idx="4294967295"/>
          </p:nvPr>
        </p:nvSpPr>
        <p:spPr>
          <a:xfrm>
            <a:off x="0" y="365125"/>
            <a:ext cx="10515600" cy="625475"/>
          </a:xfrm>
        </p:spPr>
        <p:txBody>
          <a:bodyPr>
            <a:normAutofit fontScale="90000"/>
          </a:bodyPr>
          <a:lstStyle/>
          <a:p>
            <a:r>
              <a:rPr lang="en-US" dirty="0"/>
              <a:t>CRUD web applications</a:t>
            </a:r>
          </a:p>
        </p:txBody>
      </p:sp>
      <p:graphicFrame>
        <p:nvGraphicFramePr>
          <p:cNvPr id="6" name="Table 5">
            <a:extLst>
              <a:ext uri="{FF2B5EF4-FFF2-40B4-BE49-F238E27FC236}">
                <a16:creationId xmlns:a16="http://schemas.microsoft.com/office/drawing/2014/main" id="{ABBBD825-500A-F747-99D0-E53445EDE450}"/>
              </a:ext>
            </a:extLst>
          </p:cNvPr>
          <p:cNvGraphicFramePr>
            <a:graphicFrameLocks noGrp="1"/>
          </p:cNvGraphicFramePr>
          <p:nvPr/>
        </p:nvGraphicFramePr>
        <p:xfrm>
          <a:off x="4481683" y="3411691"/>
          <a:ext cx="3228633" cy="1955545"/>
        </p:xfrm>
        <a:graphic>
          <a:graphicData uri="http://schemas.openxmlformats.org/drawingml/2006/table">
            <a:tbl>
              <a:tblPr firstRow="1" bandRow="1">
                <a:tableStyleId>{5A111915-BE36-4E01-A7E5-04B1672EAD32}</a:tableStyleId>
              </a:tblPr>
              <a:tblGrid>
                <a:gridCol w="1076211">
                  <a:extLst>
                    <a:ext uri="{9D8B030D-6E8A-4147-A177-3AD203B41FA5}">
                      <a16:colId xmlns:a16="http://schemas.microsoft.com/office/drawing/2014/main" val="1979768593"/>
                    </a:ext>
                  </a:extLst>
                </a:gridCol>
                <a:gridCol w="1076211">
                  <a:extLst>
                    <a:ext uri="{9D8B030D-6E8A-4147-A177-3AD203B41FA5}">
                      <a16:colId xmlns:a16="http://schemas.microsoft.com/office/drawing/2014/main" val="2291689277"/>
                    </a:ext>
                  </a:extLst>
                </a:gridCol>
                <a:gridCol w="1076211">
                  <a:extLst>
                    <a:ext uri="{9D8B030D-6E8A-4147-A177-3AD203B41FA5}">
                      <a16:colId xmlns:a16="http://schemas.microsoft.com/office/drawing/2014/main" val="3658324969"/>
                    </a:ext>
                  </a:extLst>
                </a:gridCol>
              </a:tblGrid>
              <a:tr h="391109">
                <a:tc>
                  <a:txBody>
                    <a:bodyPr/>
                    <a:lstStyle/>
                    <a:p>
                      <a:pPr algn="ctr"/>
                      <a:r>
                        <a:rPr lang="en-US" sz="1900" dirty="0"/>
                        <a:t>CRUD</a:t>
                      </a:r>
                    </a:p>
                  </a:txBody>
                  <a:tcPr marL="91315" marR="91315" marT="45657" marB="45657">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1900" dirty="0"/>
                        <a:t>SQL</a:t>
                      </a:r>
                    </a:p>
                  </a:txBody>
                  <a:tcPr marL="91315" marR="91315" marT="45657" marB="456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1900" dirty="0"/>
                        <a:t>HTTP</a:t>
                      </a:r>
                    </a:p>
                  </a:txBody>
                  <a:tcPr marL="91315" marR="91315" marT="45657" marB="45657">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10984240"/>
                  </a:ext>
                </a:extLst>
              </a:tr>
              <a:tr h="391109">
                <a:tc>
                  <a:txBody>
                    <a:bodyPr/>
                    <a:lstStyle/>
                    <a:p>
                      <a:pPr algn="ctr"/>
                      <a:r>
                        <a:rPr lang="en-US" sz="1900" dirty="0"/>
                        <a:t>Create</a:t>
                      </a:r>
                    </a:p>
                  </a:txBody>
                  <a:tcPr marL="91315" marR="91315" marT="45657" marB="45657">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a:t>INSERT</a:t>
                      </a:r>
                    </a:p>
                  </a:txBody>
                  <a:tcPr marL="91315" marR="91315" marT="45657" marB="456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a:t>POST</a:t>
                      </a:r>
                    </a:p>
                  </a:txBody>
                  <a:tcPr marL="91315" marR="91315" marT="45657" marB="45657">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075978"/>
                  </a:ext>
                </a:extLst>
              </a:tr>
              <a:tr h="391109">
                <a:tc>
                  <a:txBody>
                    <a:bodyPr/>
                    <a:lstStyle/>
                    <a:p>
                      <a:pPr algn="ctr"/>
                      <a:r>
                        <a:rPr lang="en-US" sz="1900" dirty="0"/>
                        <a:t>Read</a:t>
                      </a:r>
                    </a:p>
                  </a:txBody>
                  <a:tcPr marL="91315" marR="91315" marT="45657" marB="45657">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a:t>SELECT</a:t>
                      </a:r>
                    </a:p>
                  </a:txBody>
                  <a:tcPr marL="91315" marR="91315" marT="45657" marB="456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a:t>GET</a:t>
                      </a:r>
                    </a:p>
                  </a:txBody>
                  <a:tcPr marL="91315" marR="91315" marT="45657" marB="45657">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56675757"/>
                  </a:ext>
                </a:extLst>
              </a:tr>
              <a:tr h="391109">
                <a:tc>
                  <a:txBody>
                    <a:bodyPr/>
                    <a:lstStyle/>
                    <a:p>
                      <a:pPr algn="ctr"/>
                      <a:r>
                        <a:rPr lang="en-US" sz="1900" dirty="0"/>
                        <a:t>Update</a:t>
                      </a:r>
                    </a:p>
                  </a:txBody>
                  <a:tcPr marL="91315" marR="91315" marT="45657" marB="45657">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a:t>UPDATE</a:t>
                      </a:r>
                    </a:p>
                  </a:txBody>
                  <a:tcPr marL="91315" marR="91315" marT="45657" marB="456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a:t>PUT</a:t>
                      </a:r>
                    </a:p>
                  </a:txBody>
                  <a:tcPr marL="91315" marR="91315" marT="45657" marB="45657">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38195112"/>
                  </a:ext>
                </a:extLst>
              </a:tr>
              <a:tr h="391109">
                <a:tc>
                  <a:txBody>
                    <a:bodyPr/>
                    <a:lstStyle/>
                    <a:p>
                      <a:pPr algn="ctr"/>
                      <a:r>
                        <a:rPr lang="en-US" sz="1900" dirty="0"/>
                        <a:t>Delete</a:t>
                      </a:r>
                    </a:p>
                  </a:txBody>
                  <a:tcPr marL="91315" marR="91315" marT="45657" marB="45657">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900" dirty="0"/>
                        <a:t>DELETE</a:t>
                      </a:r>
                    </a:p>
                  </a:txBody>
                  <a:tcPr marL="91315" marR="91315" marT="45657" marB="456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900" dirty="0"/>
                        <a:t>DELETE</a:t>
                      </a:r>
                    </a:p>
                  </a:txBody>
                  <a:tcPr marL="91315" marR="91315" marT="45657" marB="45657">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19180307"/>
                  </a:ext>
                </a:extLst>
              </a:tr>
            </a:tbl>
          </a:graphicData>
        </a:graphic>
      </p:graphicFrame>
    </p:spTree>
    <p:extLst>
      <p:ext uri="{BB962C8B-B14F-4D97-AF65-F5344CB8AC3E}">
        <p14:creationId xmlns:p14="http://schemas.microsoft.com/office/powerpoint/2010/main" val="3892689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CE5CB5-60BE-4C46-A093-788F0FAD0FE5}"/>
              </a:ext>
            </a:extLst>
          </p:cNvPr>
          <p:cNvSpPr>
            <a:spLocks noGrp="1"/>
          </p:cNvSpPr>
          <p:nvPr>
            <p:ph idx="1"/>
          </p:nvPr>
        </p:nvSpPr>
        <p:spPr>
          <a:xfrm>
            <a:off x="838200" y="1121229"/>
            <a:ext cx="10515600" cy="1347651"/>
          </a:xfrm>
        </p:spPr>
        <p:txBody>
          <a:bodyPr>
            <a:normAutofit/>
          </a:bodyPr>
          <a:lstStyle/>
          <a:p>
            <a:r>
              <a:rPr lang="en-US" sz="2000" dirty="0"/>
              <a:t>A web application server exposes an API</a:t>
            </a:r>
          </a:p>
          <a:p>
            <a:r>
              <a:rPr lang="en-US" sz="2000" dirty="0"/>
              <a:t>An API can be considered to be a contract between a client and a server</a:t>
            </a:r>
          </a:p>
          <a:p>
            <a:r>
              <a:rPr lang="en-US" sz="2000" dirty="0"/>
              <a:t>Provides a structured request and response</a:t>
            </a:r>
          </a:p>
          <a:p>
            <a:pPr marL="0" indent="0">
              <a:buNone/>
            </a:pPr>
            <a:endParaRPr lang="en-US" dirty="0"/>
          </a:p>
          <a:p>
            <a:endParaRPr lang="en-US" dirty="0"/>
          </a:p>
          <a:p>
            <a:endParaRPr lang="en-US" dirty="0"/>
          </a:p>
          <a:p>
            <a:pPr lvl="1"/>
            <a:endParaRPr lang="en-US" dirty="0"/>
          </a:p>
        </p:txBody>
      </p:sp>
      <p:sp>
        <p:nvSpPr>
          <p:cNvPr id="2" name="Title 1">
            <a:extLst>
              <a:ext uri="{FF2B5EF4-FFF2-40B4-BE49-F238E27FC236}">
                <a16:creationId xmlns:a16="http://schemas.microsoft.com/office/drawing/2014/main" id="{A2F28441-FCCA-6E4C-8E88-7299A3406D48}"/>
              </a:ext>
            </a:extLst>
          </p:cNvPr>
          <p:cNvSpPr>
            <a:spLocks noGrp="1"/>
          </p:cNvSpPr>
          <p:nvPr>
            <p:ph type="title" idx="4294967295"/>
          </p:nvPr>
        </p:nvSpPr>
        <p:spPr>
          <a:xfrm>
            <a:off x="0" y="365125"/>
            <a:ext cx="10515600" cy="625475"/>
          </a:xfrm>
        </p:spPr>
        <p:txBody>
          <a:bodyPr>
            <a:normAutofit fontScale="90000"/>
          </a:bodyPr>
          <a:lstStyle/>
          <a:p>
            <a:r>
              <a:rPr lang="en-US" dirty="0"/>
              <a:t>Application Programming Interface (API)</a:t>
            </a:r>
          </a:p>
        </p:txBody>
      </p:sp>
      <p:sp>
        <p:nvSpPr>
          <p:cNvPr id="4" name="TextBox 3">
            <a:extLst>
              <a:ext uri="{FF2B5EF4-FFF2-40B4-BE49-F238E27FC236}">
                <a16:creationId xmlns:a16="http://schemas.microsoft.com/office/drawing/2014/main" id="{2B3D36DB-099F-D04D-99F1-D1400C4855C2}"/>
              </a:ext>
            </a:extLst>
          </p:cNvPr>
          <p:cNvSpPr txBox="1"/>
          <p:nvPr/>
        </p:nvSpPr>
        <p:spPr>
          <a:xfrm>
            <a:off x="838200" y="2731770"/>
            <a:ext cx="5125121" cy="2431435"/>
          </a:xfrm>
          <a:prstGeom prst="rect">
            <a:avLst/>
          </a:prstGeom>
          <a:noFill/>
        </p:spPr>
        <p:txBody>
          <a:bodyPr wrap="none" rtlCol="0">
            <a:spAutoFit/>
          </a:bodyPr>
          <a:lstStyle/>
          <a:p>
            <a:r>
              <a:rPr lang="en-US" sz="2000" dirty="0"/>
              <a:t>Example request:</a:t>
            </a:r>
          </a:p>
          <a:p>
            <a:endParaRPr lang="en-US" sz="2000" dirty="0"/>
          </a:p>
          <a:p>
            <a:r>
              <a:rPr lang="en-US" sz="1400" dirty="0">
                <a:latin typeface="Courier" pitchFamily="2" charset="0"/>
              </a:rPr>
              <a:t>curl --request GET </a:t>
            </a:r>
          </a:p>
          <a:p>
            <a:r>
              <a:rPr lang="en-US" sz="1400" dirty="0">
                <a:latin typeface="Courier" pitchFamily="2" charset="0"/>
              </a:rPr>
              <a:t>     --</a:t>
            </a:r>
            <a:r>
              <a:rPr lang="en-US" sz="1400" dirty="0" err="1">
                <a:latin typeface="Courier" pitchFamily="2" charset="0"/>
              </a:rPr>
              <a:t>url</a:t>
            </a:r>
            <a:r>
              <a:rPr lang="en-US" sz="1400" dirty="0">
                <a:latin typeface="Courier" pitchFamily="2" charset="0"/>
              </a:rPr>
              <a:t> https://</a:t>
            </a:r>
            <a:r>
              <a:rPr lang="en-US" sz="1400" dirty="0" err="1">
                <a:latin typeface="Courier" pitchFamily="2" charset="0"/>
              </a:rPr>
              <a:t>api.example.com</a:t>
            </a:r>
            <a:r>
              <a:rPr lang="en-US" sz="1400" dirty="0">
                <a:latin typeface="Courier" pitchFamily="2" charset="0"/>
              </a:rPr>
              <a:t>/posts</a:t>
            </a:r>
          </a:p>
          <a:p>
            <a:r>
              <a:rPr lang="en-US" sz="1400" dirty="0">
                <a:latin typeface="Courier" pitchFamily="2" charset="0"/>
              </a:rPr>
              <a:t>     --header 'Content-Type: application/</a:t>
            </a:r>
            <a:r>
              <a:rPr lang="en-US" sz="1400" dirty="0" err="1">
                <a:latin typeface="Courier" pitchFamily="2" charset="0"/>
              </a:rPr>
              <a:t>json</a:t>
            </a:r>
            <a:r>
              <a:rPr lang="en-US" sz="1400" dirty="0">
                <a:latin typeface="Courier" pitchFamily="2" charset="0"/>
              </a:rPr>
              <a:t>'</a:t>
            </a:r>
          </a:p>
          <a:p>
            <a:r>
              <a:rPr lang="en-US" sz="1400" dirty="0">
                <a:latin typeface="Courier" pitchFamily="2" charset="0"/>
              </a:rPr>
              <a:t>     --data '{</a:t>
            </a:r>
          </a:p>
          <a:p>
            <a:r>
              <a:rPr lang="en-US" sz="1400" dirty="0">
                <a:latin typeface="Courier" pitchFamily="2" charset="0"/>
              </a:rPr>
              <a:t>	"title": "Hello World",</a:t>
            </a:r>
          </a:p>
          <a:p>
            <a:r>
              <a:rPr lang="en-US" sz="1400" dirty="0">
                <a:latin typeface="Courier" pitchFamily="2" charset="0"/>
              </a:rPr>
              <a:t>	"body": "This is a new blog post."</a:t>
            </a:r>
          </a:p>
          <a:p>
            <a:r>
              <a:rPr lang="en-US" sz="1400" dirty="0">
                <a:latin typeface="Courier" pitchFamily="2" charset="0"/>
              </a:rPr>
              <a:t>     }'</a:t>
            </a:r>
          </a:p>
          <a:p>
            <a:endParaRPr lang="en-US" sz="1400" dirty="0"/>
          </a:p>
        </p:txBody>
      </p:sp>
      <p:sp>
        <p:nvSpPr>
          <p:cNvPr id="5" name="TextBox 4">
            <a:extLst>
              <a:ext uri="{FF2B5EF4-FFF2-40B4-BE49-F238E27FC236}">
                <a16:creationId xmlns:a16="http://schemas.microsoft.com/office/drawing/2014/main" id="{0C903E92-1CF0-B548-8940-A7111E9574B7}"/>
              </a:ext>
            </a:extLst>
          </p:cNvPr>
          <p:cNvSpPr txBox="1"/>
          <p:nvPr/>
        </p:nvSpPr>
        <p:spPr>
          <a:xfrm>
            <a:off x="6228679" y="2731770"/>
            <a:ext cx="4158511" cy="2215991"/>
          </a:xfrm>
          <a:prstGeom prst="rect">
            <a:avLst/>
          </a:prstGeom>
          <a:noFill/>
        </p:spPr>
        <p:txBody>
          <a:bodyPr wrap="none" rtlCol="0">
            <a:spAutoFit/>
          </a:bodyPr>
          <a:lstStyle/>
          <a:p>
            <a:r>
              <a:rPr lang="en-US" sz="2000" dirty="0"/>
              <a:t>Example response:</a:t>
            </a:r>
          </a:p>
          <a:p>
            <a:endParaRPr lang="en-US" sz="2000" dirty="0"/>
          </a:p>
          <a:p>
            <a:r>
              <a:rPr lang="en-US" sz="1400" dirty="0">
                <a:latin typeface="Courier" pitchFamily="2" charset="0"/>
              </a:rPr>
              <a:t>&lt; HTTP/2 201</a:t>
            </a:r>
          </a:p>
          <a:p>
            <a:r>
              <a:rPr lang="en-US" sz="1400" dirty="0">
                <a:latin typeface="Courier" pitchFamily="2" charset="0"/>
              </a:rPr>
              <a:t>&lt; date: Tue, 17 Aug 2021 00:38:21 GMT</a:t>
            </a:r>
          </a:p>
          <a:p>
            <a:r>
              <a:rPr lang="en-US" sz="1400" dirty="0">
                <a:latin typeface="Courier" pitchFamily="2" charset="0"/>
              </a:rPr>
              <a:t>&lt; content-type: application/</a:t>
            </a:r>
            <a:r>
              <a:rPr lang="en-US" sz="1400" dirty="0" err="1">
                <a:latin typeface="Courier" pitchFamily="2" charset="0"/>
              </a:rPr>
              <a:t>json</a:t>
            </a:r>
            <a:endParaRPr lang="en-US" sz="1400" dirty="0">
              <a:latin typeface="Courier" pitchFamily="2" charset="0"/>
            </a:endParaRPr>
          </a:p>
          <a:p>
            <a:r>
              <a:rPr lang="en-US" sz="1400" dirty="0">
                <a:latin typeface="Courier" pitchFamily="2" charset="0"/>
              </a:rPr>
              <a:t>&lt; content-length: 19</a:t>
            </a:r>
          </a:p>
          <a:p>
            <a:r>
              <a:rPr lang="en-US" sz="1400" dirty="0">
                <a:latin typeface="Courier" pitchFamily="2" charset="0"/>
              </a:rPr>
              <a:t>&lt;</a:t>
            </a:r>
          </a:p>
          <a:p>
            <a:r>
              <a:rPr lang="en-US" sz="1400" dirty="0">
                <a:latin typeface="Courier" pitchFamily="2" charset="0"/>
              </a:rPr>
              <a:t>{”</a:t>
            </a:r>
            <a:r>
              <a:rPr lang="en-US" sz="1400" dirty="0" err="1">
                <a:latin typeface="Courier" pitchFamily="2" charset="0"/>
              </a:rPr>
              <a:t>created":"true</a:t>
            </a:r>
            <a:r>
              <a:rPr lang="en-US" sz="1400" dirty="0">
                <a:latin typeface="Courier" pitchFamily="2" charset="0"/>
              </a:rPr>
              <a:t>"}</a:t>
            </a:r>
          </a:p>
          <a:p>
            <a:endParaRPr lang="en-US" sz="1400" dirty="0"/>
          </a:p>
        </p:txBody>
      </p:sp>
    </p:spTree>
    <p:extLst>
      <p:ext uri="{BB962C8B-B14F-4D97-AF65-F5344CB8AC3E}">
        <p14:creationId xmlns:p14="http://schemas.microsoft.com/office/powerpoint/2010/main" val="91029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CE5CB5-60BE-4C46-A093-788F0FAD0FE5}"/>
              </a:ext>
            </a:extLst>
          </p:cNvPr>
          <p:cNvSpPr>
            <a:spLocks noGrp="1"/>
          </p:cNvSpPr>
          <p:nvPr>
            <p:ph idx="1"/>
          </p:nvPr>
        </p:nvSpPr>
        <p:spPr>
          <a:xfrm>
            <a:off x="838200" y="1418409"/>
            <a:ext cx="10515600" cy="2136321"/>
          </a:xfrm>
        </p:spPr>
        <p:txBody>
          <a:bodyPr>
            <a:noAutofit/>
          </a:bodyPr>
          <a:lstStyle/>
          <a:p>
            <a:r>
              <a:rPr lang="en-US" sz="2000" dirty="0"/>
              <a:t>A </a:t>
            </a:r>
            <a:r>
              <a:rPr lang="en-US" sz="2000" b="1" dirty="0"/>
              <a:t>base URI</a:t>
            </a:r>
            <a:r>
              <a:rPr lang="en-US" sz="2000" dirty="0"/>
              <a:t>, such as https://</a:t>
            </a:r>
            <a:r>
              <a:rPr lang="en-US" sz="2000" dirty="0" err="1"/>
              <a:t>api.example.com</a:t>
            </a:r>
            <a:r>
              <a:rPr lang="en-US" sz="2000" dirty="0"/>
              <a:t>/ or </a:t>
            </a:r>
            <a:r>
              <a:rPr lang="en-US" sz="2000" dirty="0">
                <a:hlinkClick r:id="rId2"/>
              </a:rPr>
              <a:t>https://example.com/api/</a:t>
            </a:r>
            <a:endParaRPr lang="en-US" sz="2000" dirty="0"/>
          </a:p>
          <a:p>
            <a:r>
              <a:rPr lang="en-US" sz="2000" dirty="0"/>
              <a:t>A </a:t>
            </a:r>
            <a:r>
              <a:rPr lang="en-US" sz="2000" b="1" dirty="0"/>
              <a:t>target resource</a:t>
            </a:r>
            <a:r>
              <a:rPr lang="en-US" sz="2000" dirty="0"/>
              <a:t>, such as </a:t>
            </a:r>
            <a:r>
              <a:rPr lang="en-US" sz="2000" dirty="0">
                <a:hlinkClick r:id="rId3"/>
              </a:rPr>
              <a:t>https://api.example.com/posts</a:t>
            </a:r>
            <a:r>
              <a:rPr lang="en-US" sz="2000" dirty="0"/>
              <a:t> for an API exposing blog posts</a:t>
            </a:r>
          </a:p>
          <a:p>
            <a:r>
              <a:rPr lang="en-US" sz="2000" dirty="0"/>
              <a:t>An </a:t>
            </a:r>
            <a:r>
              <a:rPr lang="en-US" sz="2000" b="1" dirty="0"/>
              <a:t>HTTP method</a:t>
            </a:r>
            <a:r>
              <a:rPr lang="en-US" sz="2000" dirty="0"/>
              <a:t>s (GET, POST, PUT, PATCH, and DELETE);</a:t>
            </a:r>
          </a:p>
          <a:p>
            <a:r>
              <a:rPr lang="en-US" sz="2000" dirty="0"/>
              <a:t>A message body (typically JSON), path params (/posts/:</a:t>
            </a:r>
            <a:r>
              <a:rPr lang="en-US" sz="2000" dirty="0" err="1"/>
              <a:t>postId</a:t>
            </a:r>
            <a:r>
              <a:rPr lang="en-US" sz="2000" dirty="0"/>
              <a:t>) and query params (/</a:t>
            </a:r>
            <a:r>
              <a:rPr lang="en-US" sz="2000" dirty="0" err="1"/>
              <a:t>posts?id</a:t>
            </a:r>
            <a:r>
              <a:rPr lang="en-US" sz="2000" dirty="0"/>
              <a:t>=12)</a:t>
            </a:r>
          </a:p>
          <a:p>
            <a:r>
              <a:rPr lang="en-US" sz="2000" dirty="0"/>
              <a:t>A </a:t>
            </a:r>
            <a:r>
              <a:rPr lang="en-US" sz="2000" b="1" dirty="0"/>
              <a:t>content type</a:t>
            </a:r>
            <a:r>
              <a:rPr lang="en-US" sz="2000" dirty="0"/>
              <a:t> that defines state transition data elements (application/</a:t>
            </a:r>
            <a:r>
              <a:rPr lang="en-US" sz="2000" dirty="0" err="1"/>
              <a:t>json</a:t>
            </a:r>
            <a:r>
              <a:rPr lang="en-US" sz="2000" dirty="0"/>
              <a:t> or application/xml)</a:t>
            </a:r>
          </a:p>
          <a:p>
            <a:r>
              <a:rPr lang="en-US" sz="2000" dirty="0"/>
              <a:t>Optionally, data matching content type when making a POST, PUT, or PATCH request</a:t>
            </a:r>
          </a:p>
          <a:p>
            <a:endParaRPr lang="en-US" sz="2000" dirty="0"/>
          </a:p>
          <a:p>
            <a:endParaRPr lang="en-US" sz="2000" dirty="0"/>
          </a:p>
          <a:p>
            <a:endParaRPr lang="en-US" sz="2000" dirty="0"/>
          </a:p>
          <a:p>
            <a:pPr lvl="1"/>
            <a:endParaRPr lang="en-US" dirty="0"/>
          </a:p>
        </p:txBody>
      </p:sp>
      <p:sp>
        <p:nvSpPr>
          <p:cNvPr id="2" name="Title 1">
            <a:extLst>
              <a:ext uri="{FF2B5EF4-FFF2-40B4-BE49-F238E27FC236}">
                <a16:creationId xmlns:a16="http://schemas.microsoft.com/office/drawing/2014/main" id="{A2F28441-FCCA-6E4C-8E88-7299A3406D48}"/>
              </a:ext>
            </a:extLst>
          </p:cNvPr>
          <p:cNvSpPr>
            <a:spLocks noGrp="1"/>
          </p:cNvSpPr>
          <p:nvPr>
            <p:ph type="title" idx="4294967295"/>
          </p:nvPr>
        </p:nvSpPr>
        <p:spPr>
          <a:xfrm>
            <a:off x="0" y="365125"/>
            <a:ext cx="10515600" cy="625475"/>
          </a:xfrm>
        </p:spPr>
        <p:txBody>
          <a:bodyPr>
            <a:normAutofit fontScale="90000"/>
          </a:bodyPr>
          <a:lstStyle/>
          <a:p>
            <a:r>
              <a:rPr lang="en-US" dirty="0"/>
              <a:t>Components of an API request</a:t>
            </a:r>
          </a:p>
        </p:txBody>
      </p:sp>
      <p:sp>
        <p:nvSpPr>
          <p:cNvPr id="6" name="TextBox 5">
            <a:extLst>
              <a:ext uri="{FF2B5EF4-FFF2-40B4-BE49-F238E27FC236}">
                <a16:creationId xmlns:a16="http://schemas.microsoft.com/office/drawing/2014/main" id="{03C7526F-6A48-8A4C-BB59-B5C99DBFC660}"/>
              </a:ext>
            </a:extLst>
          </p:cNvPr>
          <p:cNvSpPr txBox="1"/>
          <p:nvPr/>
        </p:nvSpPr>
        <p:spPr>
          <a:xfrm>
            <a:off x="838200" y="3982539"/>
            <a:ext cx="5125121" cy="2431435"/>
          </a:xfrm>
          <a:prstGeom prst="rect">
            <a:avLst/>
          </a:prstGeom>
          <a:noFill/>
        </p:spPr>
        <p:txBody>
          <a:bodyPr wrap="none" rtlCol="0">
            <a:spAutoFit/>
          </a:bodyPr>
          <a:lstStyle/>
          <a:p>
            <a:r>
              <a:rPr lang="en-US" sz="2000" dirty="0"/>
              <a:t>Example request:</a:t>
            </a:r>
          </a:p>
          <a:p>
            <a:endParaRPr lang="en-US" sz="2000" dirty="0"/>
          </a:p>
          <a:p>
            <a:r>
              <a:rPr lang="en-US" sz="1400" dirty="0">
                <a:latin typeface="Courier" pitchFamily="2" charset="0"/>
              </a:rPr>
              <a:t>curl --request POST </a:t>
            </a:r>
          </a:p>
          <a:p>
            <a:r>
              <a:rPr lang="en-US" sz="1400" dirty="0">
                <a:latin typeface="Courier" pitchFamily="2" charset="0"/>
              </a:rPr>
              <a:t>     --</a:t>
            </a:r>
            <a:r>
              <a:rPr lang="en-US" sz="1400" dirty="0" err="1">
                <a:latin typeface="Courier" pitchFamily="2" charset="0"/>
              </a:rPr>
              <a:t>url</a:t>
            </a:r>
            <a:r>
              <a:rPr lang="en-US" sz="1400" dirty="0">
                <a:latin typeface="Courier" pitchFamily="2" charset="0"/>
              </a:rPr>
              <a:t> https://</a:t>
            </a:r>
            <a:r>
              <a:rPr lang="en-US" sz="1400" dirty="0" err="1">
                <a:latin typeface="Courier" pitchFamily="2" charset="0"/>
              </a:rPr>
              <a:t>api</a:t>
            </a:r>
            <a:r>
              <a:rPr lang="en-US" sz="1400" dirty="0">
                <a:latin typeface="Courier" pitchFamily="2" charset="0"/>
              </a:rPr>
              <a:t>./posts</a:t>
            </a:r>
          </a:p>
          <a:p>
            <a:r>
              <a:rPr lang="en-US" sz="1400" dirty="0">
                <a:latin typeface="Courier" pitchFamily="2" charset="0"/>
              </a:rPr>
              <a:t>     --header 'Content-Type: application/</a:t>
            </a:r>
            <a:r>
              <a:rPr lang="en-US" sz="1400" dirty="0" err="1">
                <a:latin typeface="Courier" pitchFamily="2" charset="0"/>
              </a:rPr>
              <a:t>json</a:t>
            </a:r>
            <a:r>
              <a:rPr lang="en-US" sz="1400" dirty="0">
                <a:latin typeface="Courier" pitchFamily="2" charset="0"/>
              </a:rPr>
              <a:t>'</a:t>
            </a:r>
          </a:p>
          <a:p>
            <a:r>
              <a:rPr lang="en-US" sz="1400" dirty="0">
                <a:latin typeface="Courier" pitchFamily="2" charset="0"/>
              </a:rPr>
              <a:t>     --data '{</a:t>
            </a:r>
          </a:p>
          <a:p>
            <a:r>
              <a:rPr lang="en-US" sz="1400" dirty="0">
                <a:latin typeface="Courier" pitchFamily="2" charset="0"/>
              </a:rPr>
              <a:t>	"title": "Hello World",</a:t>
            </a:r>
          </a:p>
          <a:p>
            <a:r>
              <a:rPr lang="en-US" sz="1400" dirty="0">
                <a:latin typeface="Courier" pitchFamily="2" charset="0"/>
              </a:rPr>
              <a:t>	"body": "This is a new blog post."</a:t>
            </a:r>
          </a:p>
          <a:p>
            <a:r>
              <a:rPr lang="en-US" sz="1400" dirty="0">
                <a:latin typeface="Courier" pitchFamily="2" charset="0"/>
              </a:rPr>
              <a:t>      }'</a:t>
            </a:r>
          </a:p>
          <a:p>
            <a:endParaRPr lang="en-US" sz="1400" dirty="0"/>
          </a:p>
        </p:txBody>
      </p:sp>
      <p:sp>
        <p:nvSpPr>
          <p:cNvPr id="7" name="TextBox 6">
            <a:extLst>
              <a:ext uri="{FF2B5EF4-FFF2-40B4-BE49-F238E27FC236}">
                <a16:creationId xmlns:a16="http://schemas.microsoft.com/office/drawing/2014/main" id="{C7076720-1F34-BB41-A4B6-9E90B399F1E4}"/>
              </a:ext>
            </a:extLst>
          </p:cNvPr>
          <p:cNvSpPr txBox="1"/>
          <p:nvPr/>
        </p:nvSpPr>
        <p:spPr>
          <a:xfrm>
            <a:off x="6228679" y="3982539"/>
            <a:ext cx="4158511" cy="2215991"/>
          </a:xfrm>
          <a:prstGeom prst="rect">
            <a:avLst/>
          </a:prstGeom>
          <a:noFill/>
        </p:spPr>
        <p:txBody>
          <a:bodyPr wrap="none" rtlCol="0">
            <a:spAutoFit/>
          </a:bodyPr>
          <a:lstStyle/>
          <a:p>
            <a:r>
              <a:rPr lang="en-US" sz="2000" dirty="0"/>
              <a:t>Example response:</a:t>
            </a:r>
          </a:p>
          <a:p>
            <a:endParaRPr lang="en-US" sz="2000" dirty="0"/>
          </a:p>
          <a:p>
            <a:r>
              <a:rPr lang="en-US" sz="1400" dirty="0">
                <a:latin typeface="Courier" pitchFamily="2" charset="0"/>
              </a:rPr>
              <a:t>&lt; HTTP/2 200</a:t>
            </a:r>
          </a:p>
          <a:p>
            <a:r>
              <a:rPr lang="en-US" sz="1400" dirty="0">
                <a:latin typeface="Courier" pitchFamily="2" charset="0"/>
              </a:rPr>
              <a:t>&lt; date: Tue, 17 Aug 2021 00:38:21 GMT</a:t>
            </a:r>
          </a:p>
          <a:p>
            <a:r>
              <a:rPr lang="en-US" sz="1400" dirty="0">
                <a:latin typeface="Courier" pitchFamily="2" charset="0"/>
              </a:rPr>
              <a:t>&lt; content-type: application/</a:t>
            </a:r>
            <a:r>
              <a:rPr lang="en-US" sz="1400" dirty="0" err="1">
                <a:latin typeface="Courier" pitchFamily="2" charset="0"/>
              </a:rPr>
              <a:t>json</a:t>
            </a:r>
            <a:endParaRPr lang="en-US" sz="1400" dirty="0">
              <a:latin typeface="Courier" pitchFamily="2" charset="0"/>
            </a:endParaRPr>
          </a:p>
          <a:p>
            <a:r>
              <a:rPr lang="en-US" sz="1400" dirty="0">
                <a:latin typeface="Courier" pitchFamily="2" charset="0"/>
              </a:rPr>
              <a:t>&lt; content-length: 19</a:t>
            </a:r>
          </a:p>
          <a:p>
            <a:r>
              <a:rPr lang="en-US" sz="1400" dirty="0">
                <a:latin typeface="Courier" pitchFamily="2" charset="0"/>
              </a:rPr>
              <a:t>&lt;</a:t>
            </a:r>
          </a:p>
          <a:p>
            <a:r>
              <a:rPr lang="en-US" sz="1400" dirty="0">
                <a:latin typeface="Courier" pitchFamily="2" charset="0"/>
              </a:rPr>
              <a:t>{"</a:t>
            </a:r>
            <a:r>
              <a:rPr lang="en-US" sz="1400" dirty="0" err="1">
                <a:latin typeface="Courier" pitchFamily="2" charset="0"/>
              </a:rPr>
              <a:t>success":"true</a:t>
            </a:r>
            <a:r>
              <a:rPr lang="en-US" sz="1400" dirty="0">
                <a:latin typeface="Courier" pitchFamily="2" charset="0"/>
              </a:rPr>
              <a:t>"}</a:t>
            </a:r>
          </a:p>
          <a:p>
            <a:endParaRPr lang="en-US" sz="1400" dirty="0"/>
          </a:p>
        </p:txBody>
      </p:sp>
    </p:spTree>
    <p:extLst>
      <p:ext uri="{BB962C8B-B14F-4D97-AF65-F5344CB8AC3E}">
        <p14:creationId xmlns:p14="http://schemas.microsoft.com/office/powerpoint/2010/main" val="257249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E4165-4276-974C-BDBE-497EE0D3969D}"/>
              </a:ext>
            </a:extLst>
          </p:cNvPr>
          <p:cNvSpPr>
            <a:spLocks noGrp="1"/>
          </p:cNvSpPr>
          <p:nvPr>
            <p:ph type="title" idx="4294967295"/>
          </p:nvPr>
        </p:nvSpPr>
        <p:spPr>
          <a:xfrm>
            <a:off x="0" y="365125"/>
            <a:ext cx="10515600" cy="625475"/>
          </a:xfrm>
        </p:spPr>
        <p:txBody>
          <a:bodyPr>
            <a:normAutofit fontScale="90000"/>
          </a:bodyPr>
          <a:lstStyle/>
          <a:p>
            <a:r>
              <a:rPr lang="en-US" b="1" dirty="0"/>
              <a:t>HTTP Methods used in HTTP APIs</a:t>
            </a:r>
            <a:endParaRPr lang="en-US" dirty="0"/>
          </a:p>
        </p:txBody>
      </p:sp>
      <p:graphicFrame>
        <p:nvGraphicFramePr>
          <p:cNvPr id="6" name="Table 5">
            <a:extLst>
              <a:ext uri="{FF2B5EF4-FFF2-40B4-BE49-F238E27FC236}">
                <a16:creationId xmlns:a16="http://schemas.microsoft.com/office/drawing/2014/main" id="{D0AF3487-093E-0D48-99EC-C3D2E8BB5792}"/>
              </a:ext>
            </a:extLst>
          </p:cNvPr>
          <p:cNvGraphicFramePr>
            <a:graphicFrameLocks noGrp="1"/>
          </p:cNvGraphicFramePr>
          <p:nvPr/>
        </p:nvGraphicFramePr>
        <p:xfrm>
          <a:off x="937260" y="1896956"/>
          <a:ext cx="10416540" cy="1854200"/>
        </p:xfrm>
        <a:graphic>
          <a:graphicData uri="http://schemas.openxmlformats.org/drawingml/2006/table">
            <a:tbl>
              <a:tblPr firstRow="1" bandRow="1">
                <a:tableStyleId>{5A111915-BE36-4E01-A7E5-04B1672EAD32}</a:tableStyleId>
              </a:tblPr>
              <a:tblGrid>
                <a:gridCol w="1005840">
                  <a:extLst>
                    <a:ext uri="{9D8B030D-6E8A-4147-A177-3AD203B41FA5}">
                      <a16:colId xmlns:a16="http://schemas.microsoft.com/office/drawing/2014/main" val="2911863063"/>
                    </a:ext>
                  </a:extLst>
                </a:gridCol>
                <a:gridCol w="4857750">
                  <a:extLst>
                    <a:ext uri="{9D8B030D-6E8A-4147-A177-3AD203B41FA5}">
                      <a16:colId xmlns:a16="http://schemas.microsoft.com/office/drawing/2014/main" val="2124759854"/>
                    </a:ext>
                  </a:extLst>
                </a:gridCol>
                <a:gridCol w="4552950">
                  <a:extLst>
                    <a:ext uri="{9D8B030D-6E8A-4147-A177-3AD203B41FA5}">
                      <a16:colId xmlns:a16="http://schemas.microsoft.com/office/drawing/2014/main" val="3369915496"/>
                    </a:ext>
                  </a:extLst>
                </a:gridCol>
              </a:tblGrid>
              <a:tr h="370840">
                <a:tc>
                  <a:txBody>
                    <a:bodyPr/>
                    <a:lstStyle/>
                    <a:p>
                      <a:r>
                        <a:rPr lang="en-US" dirty="0"/>
                        <a:t>Method</a:t>
                      </a:r>
                    </a:p>
                  </a:txBody>
                  <a:tcPr/>
                </a:tc>
                <a:tc>
                  <a:txBody>
                    <a:bodyPr/>
                    <a:lstStyle/>
                    <a:p>
                      <a:r>
                        <a:rPr lang="en-US" dirty="0"/>
                        <a:t>Purpose</a:t>
                      </a:r>
                    </a:p>
                  </a:txBody>
                  <a:tcPr/>
                </a:tc>
                <a:tc>
                  <a:txBody>
                    <a:bodyPr/>
                    <a:lstStyle/>
                    <a:p>
                      <a:r>
                        <a:rPr lang="en-US" dirty="0"/>
                        <a:t>Example URI</a:t>
                      </a:r>
                    </a:p>
                  </a:txBody>
                  <a:tcPr/>
                </a:tc>
                <a:extLst>
                  <a:ext uri="{0D108BD9-81ED-4DB2-BD59-A6C34878D82A}">
                    <a16:rowId xmlns:a16="http://schemas.microsoft.com/office/drawing/2014/main" val="3264637075"/>
                  </a:ext>
                </a:extLst>
              </a:tr>
              <a:tr h="370840">
                <a:tc>
                  <a:txBody>
                    <a:bodyPr/>
                    <a:lstStyle/>
                    <a:p>
                      <a:r>
                        <a:rPr lang="en-US" dirty="0"/>
                        <a:t>GET</a:t>
                      </a:r>
                    </a:p>
                  </a:txBody>
                  <a:tcPr/>
                </a:tc>
                <a:tc>
                  <a:txBody>
                    <a:bodyPr/>
                    <a:lstStyle/>
                    <a:p>
                      <a:r>
                        <a:rPr lang="en-US" dirty="0"/>
                        <a:t>Retrieve data from a specified resource</a:t>
                      </a:r>
                    </a:p>
                  </a:txBody>
                  <a:tcPr/>
                </a:tc>
                <a:tc>
                  <a:txBody>
                    <a:bodyPr/>
                    <a:lstStyle/>
                    <a:p>
                      <a:r>
                        <a:rPr lang="en-US" sz="1800" dirty="0">
                          <a:latin typeface="Courier" pitchFamily="2" charset="0"/>
                        </a:rPr>
                        <a:t>https://</a:t>
                      </a:r>
                      <a:r>
                        <a:rPr lang="en-US" sz="1800" dirty="0" err="1">
                          <a:latin typeface="Courier" pitchFamily="2" charset="0"/>
                        </a:rPr>
                        <a:t>api.myblog.com</a:t>
                      </a:r>
                      <a:r>
                        <a:rPr lang="en-US" sz="1800" dirty="0">
                          <a:latin typeface="Courier" pitchFamily="2" charset="0"/>
                        </a:rPr>
                        <a:t>/posts</a:t>
                      </a:r>
                      <a:endParaRPr lang="en-US" dirty="0"/>
                    </a:p>
                  </a:txBody>
                  <a:tcPr/>
                </a:tc>
                <a:extLst>
                  <a:ext uri="{0D108BD9-81ED-4DB2-BD59-A6C34878D82A}">
                    <a16:rowId xmlns:a16="http://schemas.microsoft.com/office/drawing/2014/main" val="212828175"/>
                  </a:ext>
                </a:extLst>
              </a:tr>
              <a:tr h="370840">
                <a:tc>
                  <a:txBody>
                    <a:bodyPr/>
                    <a:lstStyle/>
                    <a:p>
                      <a:r>
                        <a:rPr lang="en-US" dirty="0"/>
                        <a:t>POST</a:t>
                      </a:r>
                    </a:p>
                  </a:txBody>
                  <a:tcPr/>
                </a:tc>
                <a:tc>
                  <a:txBody>
                    <a:bodyPr/>
                    <a:lstStyle/>
                    <a:p>
                      <a:r>
                        <a:rPr lang="en-US" dirty="0"/>
                        <a:t>Create a new resource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Courier" pitchFamily="2" charset="0"/>
                        </a:rPr>
                        <a:t>https://</a:t>
                      </a:r>
                      <a:r>
                        <a:rPr lang="en-US" sz="1800" dirty="0" err="1">
                          <a:latin typeface="Courier" pitchFamily="2" charset="0"/>
                        </a:rPr>
                        <a:t>api.myblog.com</a:t>
                      </a:r>
                      <a:r>
                        <a:rPr lang="en-US" sz="1800" dirty="0">
                          <a:latin typeface="Courier" pitchFamily="2" charset="0"/>
                        </a:rPr>
                        <a:t>/posts</a:t>
                      </a:r>
                      <a:endParaRPr lang="en-US" dirty="0"/>
                    </a:p>
                  </a:txBody>
                  <a:tcPr/>
                </a:tc>
                <a:extLst>
                  <a:ext uri="{0D108BD9-81ED-4DB2-BD59-A6C34878D82A}">
                    <a16:rowId xmlns:a16="http://schemas.microsoft.com/office/drawing/2014/main" val="1046435047"/>
                  </a:ext>
                </a:extLst>
              </a:tr>
              <a:tr h="370840">
                <a:tc>
                  <a:txBody>
                    <a:bodyPr/>
                    <a:lstStyle/>
                    <a:p>
                      <a:r>
                        <a:rPr lang="en-US" dirty="0"/>
                        <a:t>PUT</a:t>
                      </a:r>
                    </a:p>
                  </a:txBody>
                  <a:tcPr/>
                </a:tc>
                <a:tc>
                  <a:txBody>
                    <a:bodyPr/>
                    <a:lstStyle/>
                    <a:p>
                      <a:r>
                        <a:rPr lang="en-US" dirty="0"/>
                        <a:t>Update a specific resource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Courier" pitchFamily="2" charset="0"/>
                        </a:rPr>
                        <a:t>https://</a:t>
                      </a:r>
                      <a:r>
                        <a:rPr lang="en-US" sz="1800" dirty="0" err="1">
                          <a:latin typeface="Courier" pitchFamily="2" charset="0"/>
                        </a:rPr>
                        <a:t>api.myblog.com</a:t>
                      </a:r>
                      <a:r>
                        <a:rPr lang="en-US" sz="1800" dirty="0">
                          <a:latin typeface="Courier" pitchFamily="2" charset="0"/>
                        </a:rPr>
                        <a:t>/posts/:id</a:t>
                      </a:r>
                      <a:endParaRPr lang="en-US" dirty="0"/>
                    </a:p>
                  </a:txBody>
                  <a:tcPr/>
                </a:tc>
                <a:extLst>
                  <a:ext uri="{0D108BD9-81ED-4DB2-BD59-A6C34878D82A}">
                    <a16:rowId xmlns:a16="http://schemas.microsoft.com/office/drawing/2014/main" val="243233359"/>
                  </a:ext>
                </a:extLst>
              </a:tr>
              <a:tr h="370840">
                <a:tc>
                  <a:txBody>
                    <a:bodyPr/>
                    <a:lstStyle/>
                    <a:p>
                      <a:r>
                        <a:rPr lang="en-US" dirty="0"/>
                        <a:t>DELETE</a:t>
                      </a:r>
                    </a:p>
                  </a:txBody>
                  <a:tcPr/>
                </a:tc>
                <a:tc>
                  <a:txBody>
                    <a:bodyPr/>
                    <a:lstStyle/>
                    <a:p>
                      <a:r>
                        <a:rPr lang="en-US" dirty="0"/>
                        <a:t>Delete a specific resource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Courier" pitchFamily="2" charset="0"/>
                        </a:rPr>
                        <a:t>https://</a:t>
                      </a:r>
                      <a:r>
                        <a:rPr lang="en-US" sz="1800" dirty="0" err="1">
                          <a:latin typeface="Courier" pitchFamily="2" charset="0"/>
                        </a:rPr>
                        <a:t>api.myblog.com</a:t>
                      </a:r>
                      <a:r>
                        <a:rPr lang="en-US" sz="1800" dirty="0">
                          <a:latin typeface="Courier" pitchFamily="2" charset="0"/>
                        </a:rPr>
                        <a:t>/posts/:id</a:t>
                      </a:r>
                      <a:endParaRPr lang="en-US" dirty="0"/>
                    </a:p>
                  </a:txBody>
                  <a:tcPr/>
                </a:tc>
                <a:extLst>
                  <a:ext uri="{0D108BD9-81ED-4DB2-BD59-A6C34878D82A}">
                    <a16:rowId xmlns:a16="http://schemas.microsoft.com/office/drawing/2014/main" val="2721180885"/>
                  </a:ext>
                </a:extLst>
              </a:tr>
            </a:tbl>
          </a:graphicData>
        </a:graphic>
      </p:graphicFrame>
      <p:sp>
        <p:nvSpPr>
          <p:cNvPr id="7" name="TextBox 6">
            <a:extLst>
              <a:ext uri="{FF2B5EF4-FFF2-40B4-BE49-F238E27FC236}">
                <a16:creationId xmlns:a16="http://schemas.microsoft.com/office/drawing/2014/main" id="{DE7F3EBE-E326-0C46-9D62-24DE3C9A4099}"/>
              </a:ext>
            </a:extLst>
          </p:cNvPr>
          <p:cNvSpPr txBox="1"/>
          <p:nvPr/>
        </p:nvSpPr>
        <p:spPr>
          <a:xfrm>
            <a:off x="937260" y="1436184"/>
            <a:ext cx="2482090" cy="369332"/>
          </a:xfrm>
          <a:prstGeom prst="rect">
            <a:avLst/>
          </a:prstGeom>
          <a:noFill/>
        </p:spPr>
        <p:txBody>
          <a:bodyPr wrap="none" rtlCol="0">
            <a:spAutoFit/>
          </a:bodyPr>
          <a:lstStyle/>
          <a:p>
            <a:r>
              <a:rPr lang="en-US" dirty="0"/>
              <a:t>Common HTTP Methods</a:t>
            </a:r>
          </a:p>
        </p:txBody>
      </p:sp>
      <p:graphicFrame>
        <p:nvGraphicFramePr>
          <p:cNvPr id="8" name="Table 7">
            <a:extLst>
              <a:ext uri="{FF2B5EF4-FFF2-40B4-BE49-F238E27FC236}">
                <a16:creationId xmlns:a16="http://schemas.microsoft.com/office/drawing/2014/main" id="{FFF0F50E-E880-5740-AD5A-7FBD009A276F}"/>
              </a:ext>
            </a:extLst>
          </p:cNvPr>
          <p:cNvGraphicFramePr>
            <a:graphicFrameLocks noGrp="1"/>
          </p:cNvGraphicFramePr>
          <p:nvPr/>
        </p:nvGraphicFramePr>
        <p:xfrm>
          <a:off x="937260" y="4406052"/>
          <a:ext cx="10416540" cy="1483360"/>
        </p:xfrm>
        <a:graphic>
          <a:graphicData uri="http://schemas.openxmlformats.org/drawingml/2006/table">
            <a:tbl>
              <a:tblPr firstRow="1" bandRow="1">
                <a:tableStyleId>{5A111915-BE36-4E01-A7E5-04B1672EAD32}</a:tableStyleId>
              </a:tblPr>
              <a:tblGrid>
                <a:gridCol w="1108710">
                  <a:extLst>
                    <a:ext uri="{9D8B030D-6E8A-4147-A177-3AD203B41FA5}">
                      <a16:colId xmlns:a16="http://schemas.microsoft.com/office/drawing/2014/main" val="2911863063"/>
                    </a:ext>
                  </a:extLst>
                </a:gridCol>
                <a:gridCol w="4754880">
                  <a:extLst>
                    <a:ext uri="{9D8B030D-6E8A-4147-A177-3AD203B41FA5}">
                      <a16:colId xmlns:a16="http://schemas.microsoft.com/office/drawing/2014/main" val="2124759854"/>
                    </a:ext>
                  </a:extLst>
                </a:gridCol>
                <a:gridCol w="4552950">
                  <a:extLst>
                    <a:ext uri="{9D8B030D-6E8A-4147-A177-3AD203B41FA5}">
                      <a16:colId xmlns:a16="http://schemas.microsoft.com/office/drawing/2014/main" val="3369915496"/>
                    </a:ext>
                  </a:extLst>
                </a:gridCol>
              </a:tblGrid>
              <a:tr h="370840">
                <a:tc>
                  <a:txBody>
                    <a:bodyPr/>
                    <a:lstStyle/>
                    <a:p>
                      <a:r>
                        <a:rPr lang="en-US" dirty="0"/>
                        <a:t>Method</a:t>
                      </a:r>
                    </a:p>
                  </a:txBody>
                  <a:tcPr/>
                </a:tc>
                <a:tc>
                  <a:txBody>
                    <a:bodyPr/>
                    <a:lstStyle/>
                    <a:p>
                      <a:r>
                        <a:rPr lang="en-US" dirty="0"/>
                        <a:t>Purpose</a:t>
                      </a:r>
                    </a:p>
                  </a:txBody>
                  <a:tcPr/>
                </a:tc>
                <a:tc>
                  <a:txBody>
                    <a:bodyPr/>
                    <a:lstStyle/>
                    <a:p>
                      <a:r>
                        <a:rPr lang="en-US" dirty="0"/>
                        <a:t>Example URI</a:t>
                      </a:r>
                    </a:p>
                  </a:txBody>
                  <a:tcPr/>
                </a:tc>
                <a:extLst>
                  <a:ext uri="{0D108BD9-81ED-4DB2-BD59-A6C34878D82A}">
                    <a16:rowId xmlns:a16="http://schemas.microsoft.com/office/drawing/2014/main" val="3264637075"/>
                  </a:ext>
                </a:extLst>
              </a:tr>
              <a:tr h="370840">
                <a:tc>
                  <a:txBody>
                    <a:bodyPr/>
                    <a:lstStyle/>
                    <a:p>
                      <a:r>
                        <a:rPr lang="en-US" dirty="0"/>
                        <a:t>HEAD</a:t>
                      </a:r>
                    </a:p>
                  </a:txBody>
                  <a:tcPr/>
                </a:tc>
                <a:tc>
                  <a:txBody>
                    <a:bodyPr/>
                    <a:lstStyle/>
                    <a:p>
                      <a:r>
                        <a:rPr lang="en-US" dirty="0"/>
                        <a:t>Same as get, does not return a body</a:t>
                      </a:r>
                    </a:p>
                  </a:txBody>
                  <a:tcPr/>
                </a:tc>
                <a:tc>
                  <a:txBody>
                    <a:bodyPr/>
                    <a:lstStyle/>
                    <a:p>
                      <a:r>
                        <a:rPr lang="en-US" sz="1800" dirty="0">
                          <a:latin typeface="Courier" pitchFamily="2" charset="0"/>
                        </a:rPr>
                        <a:t>https://</a:t>
                      </a:r>
                      <a:r>
                        <a:rPr lang="en-US" sz="1800" dirty="0" err="1">
                          <a:latin typeface="Courier" pitchFamily="2" charset="0"/>
                        </a:rPr>
                        <a:t>api.myblog.com</a:t>
                      </a:r>
                      <a:r>
                        <a:rPr lang="en-US" sz="1800" dirty="0">
                          <a:latin typeface="Courier" pitchFamily="2" charset="0"/>
                        </a:rPr>
                        <a:t>/posts</a:t>
                      </a:r>
                      <a:endParaRPr lang="en-US" dirty="0"/>
                    </a:p>
                  </a:txBody>
                  <a:tcPr/>
                </a:tc>
                <a:extLst>
                  <a:ext uri="{0D108BD9-81ED-4DB2-BD59-A6C34878D82A}">
                    <a16:rowId xmlns:a16="http://schemas.microsoft.com/office/drawing/2014/main" val="212828175"/>
                  </a:ext>
                </a:extLst>
              </a:tr>
              <a:tr h="370840">
                <a:tc>
                  <a:txBody>
                    <a:bodyPr/>
                    <a:lstStyle/>
                    <a:p>
                      <a:r>
                        <a:rPr lang="en-US" dirty="0"/>
                        <a:t>PATCH</a:t>
                      </a:r>
                    </a:p>
                  </a:txBody>
                  <a:tcPr/>
                </a:tc>
                <a:tc>
                  <a:txBody>
                    <a:bodyPr/>
                    <a:lstStyle/>
                    <a:p>
                      <a:r>
                        <a:rPr lang="en-US" dirty="0"/>
                        <a:t>Updates a specific resource partially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Courier" pitchFamily="2" charset="0"/>
                        </a:rPr>
                        <a:t>https://</a:t>
                      </a:r>
                      <a:r>
                        <a:rPr lang="en-US" sz="1800" dirty="0" err="1">
                          <a:latin typeface="Courier" pitchFamily="2" charset="0"/>
                        </a:rPr>
                        <a:t>api.myblog.com</a:t>
                      </a:r>
                      <a:r>
                        <a:rPr lang="en-US" sz="1800" dirty="0">
                          <a:latin typeface="Courier" pitchFamily="2" charset="0"/>
                        </a:rPr>
                        <a:t>/posts/:id</a:t>
                      </a:r>
                      <a:endParaRPr lang="en-US" dirty="0"/>
                    </a:p>
                  </a:txBody>
                  <a:tcPr/>
                </a:tc>
                <a:extLst>
                  <a:ext uri="{0D108BD9-81ED-4DB2-BD59-A6C34878D82A}">
                    <a16:rowId xmlns:a16="http://schemas.microsoft.com/office/drawing/2014/main" val="1046435047"/>
                  </a:ext>
                </a:extLst>
              </a:tr>
              <a:tr h="370840">
                <a:tc>
                  <a:txBody>
                    <a:bodyPr/>
                    <a:lstStyle/>
                    <a:p>
                      <a:r>
                        <a:rPr lang="en-US" dirty="0"/>
                        <a:t>OPTIONS</a:t>
                      </a:r>
                    </a:p>
                  </a:txBody>
                  <a:tcPr/>
                </a:tc>
                <a:tc>
                  <a:txBody>
                    <a:bodyPr/>
                    <a:lstStyle/>
                    <a:p>
                      <a:r>
                        <a:rPr lang="en-US" dirty="0"/>
                        <a:t>Returns supported HTTP methods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Courier" pitchFamily="2" charset="0"/>
                        </a:rPr>
                        <a:t>https://</a:t>
                      </a:r>
                      <a:r>
                        <a:rPr lang="en-US" sz="1800" dirty="0" err="1">
                          <a:latin typeface="Courier" pitchFamily="2" charset="0"/>
                        </a:rPr>
                        <a:t>api.myblog.com</a:t>
                      </a:r>
                      <a:r>
                        <a:rPr lang="en-US" sz="1800" dirty="0">
                          <a:latin typeface="Courier" pitchFamily="2" charset="0"/>
                        </a:rPr>
                        <a:t>/</a:t>
                      </a:r>
                      <a:endParaRPr lang="en-US" dirty="0"/>
                    </a:p>
                  </a:txBody>
                  <a:tcPr/>
                </a:tc>
                <a:extLst>
                  <a:ext uri="{0D108BD9-81ED-4DB2-BD59-A6C34878D82A}">
                    <a16:rowId xmlns:a16="http://schemas.microsoft.com/office/drawing/2014/main" val="243233359"/>
                  </a:ext>
                </a:extLst>
              </a:tr>
            </a:tbl>
          </a:graphicData>
        </a:graphic>
      </p:graphicFrame>
      <p:sp>
        <p:nvSpPr>
          <p:cNvPr id="9" name="TextBox 8">
            <a:extLst>
              <a:ext uri="{FF2B5EF4-FFF2-40B4-BE49-F238E27FC236}">
                <a16:creationId xmlns:a16="http://schemas.microsoft.com/office/drawing/2014/main" id="{B3787504-A43F-8B43-B959-89DA26C1666B}"/>
              </a:ext>
            </a:extLst>
          </p:cNvPr>
          <p:cNvSpPr txBox="1"/>
          <p:nvPr/>
        </p:nvSpPr>
        <p:spPr>
          <a:xfrm>
            <a:off x="937260" y="3945280"/>
            <a:ext cx="2171107" cy="369332"/>
          </a:xfrm>
          <a:prstGeom prst="rect">
            <a:avLst/>
          </a:prstGeom>
          <a:noFill/>
        </p:spPr>
        <p:txBody>
          <a:bodyPr wrap="none" rtlCol="0">
            <a:spAutoFit/>
          </a:bodyPr>
          <a:lstStyle/>
          <a:p>
            <a:r>
              <a:rPr lang="en-US" dirty="0"/>
              <a:t>Other HTTP Methods</a:t>
            </a:r>
          </a:p>
        </p:txBody>
      </p:sp>
      <p:sp>
        <p:nvSpPr>
          <p:cNvPr id="10" name="TextBox 9">
            <a:extLst>
              <a:ext uri="{FF2B5EF4-FFF2-40B4-BE49-F238E27FC236}">
                <a16:creationId xmlns:a16="http://schemas.microsoft.com/office/drawing/2014/main" id="{C8E2FBA5-4F1C-B54D-A252-5E35BE1399A6}"/>
              </a:ext>
            </a:extLst>
          </p:cNvPr>
          <p:cNvSpPr txBox="1"/>
          <p:nvPr/>
        </p:nvSpPr>
        <p:spPr>
          <a:xfrm>
            <a:off x="937260" y="1011064"/>
            <a:ext cx="10416540" cy="369332"/>
          </a:xfrm>
          <a:prstGeom prst="rect">
            <a:avLst/>
          </a:prstGeom>
          <a:noFill/>
        </p:spPr>
        <p:txBody>
          <a:bodyPr wrap="square" rtlCol="0">
            <a:spAutoFit/>
          </a:bodyPr>
          <a:lstStyle/>
          <a:p>
            <a:r>
              <a:rPr lang="en-US" dirty="0"/>
              <a:t>REST APIs communicate with the application server using HTTP</a:t>
            </a:r>
          </a:p>
        </p:txBody>
      </p:sp>
    </p:spTree>
    <p:extLst>
      <p:ext uri="{BB962C8B-B14F-4D97-AF65-F5344CB8AC3E}">
        <p14:creationId xmlns:p14="http://schemas.microsoft.com/office/powerpoint/2010/main" val="15687259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F113D30-7407-3C4D-B18D-AE7FEE36067F}"/>
              </a:ext>
            </a:extLst>
          </p:cNvPr>
          <p:cNvSpPr>
            <a:spLocks noGrp="1"/>
          </p:cNvSpPr>
          <p:nvPr>
            <p:ph idx="1"/>
          </p:nvPr>
        </p:nvSpPr>
        <p:spPr>
          <a:xfrm>
            <a:off x="838200" y="1121228"/>
            <a:ext cx="10515600" cy="5210991"/>
          </a:xfrm>
        </p:spPr>
        <p:txBody>
          <a:bodyPr>
            <a:normAutofit/>
          </a:bodyPr>
          <a:lstStyle/>
          <a:p>
            <a:pPr marL="0" indent="0">
              <a:buNone/>
            </a:pPr>
            <a:r>
              <a:rPr lang="en-US" sz="1800" dirty="0"/>
              <a:t>RESTful APIs are stateless and separate the concerns of client and server </a:t>
            </a:r>
            <a:br>
              <a:rPr lang="en-US" sz="1800" dirty="0"/>
            </a:br>
            <a:endParaRPr lang="en-US" sz="1800" dirty="0"/>
          </a:p>
          <a:p>
            <a:pPr marL="0" indent="0">
              <a:buNone/>
            </a:pPr>
            <a:r>
              <a:rPr lang="en-US" sz="1800" dirty="0"/>
              <a:t>Principles of REST:</a:t>
            </a:r>
          </a:p>
          <a:p>
            <a:r>
              <a:rPr lang="en-US" sz="1800" b="1" dirty="0"/>
              <a:t>Client-server</a:t>
            </a:r>
            <a:r>
              <a:rPr lang="en-US" sz="1800" dirty="0"/>
              <a:t>: Separate user-interface concerns from data storage concerns. Improves portability of the user interface across multiple platforms and improve scalability by simplifying the server components</a:t>
            </a:r>
          </a:p>
          <a:p>
            <a:r>
              <a:rPr lang="en-US" sz="1800" b="1" dirty="0"/>
              <a:t>Stateless</a:t>
            </a:r>
            <a:r>
              <a:rPr lang="en-US" sz="1800" dirty="0"/>
              <a:t>: Each request from client to server must contain all of the information necessary to understand the request, and cannot take advantage of any stored context on the server</a:t>
            </a:r>
          </a:p>
          <a:p>
            <a:r>
              <a:rPr lang="en-US" sz="1800" b="1" dirty="0"/>
              <a:t>Cacheable: </a:t>
            </a:r>
            <a:r>
              <a:rPr lang="en-US" sz="1800" dirty="0"/>
              <a:t>Responses must, implicitly or explicitly, define themselves as either cacheable or non-cacheable to prevent clients from providing stale or inappropriate data in response to further requests</a:t>
            </a:r>
          </a:p>
          <a:p>
            <a:r>
              <a:rPr lang="en-US" sz="1800" b="1" dirty="0"/>
              <a:t>Layered-system: </a:t>
            </a:r>
            <a:r>
              <a:rPr lang="en-US" sz="1800" dirty="0"/>
              <a:t>Intermediary systems (security gateways, load balancers, </a:t>
            </a:r>
            <a:r>
              <a:rPr lang="en-US" sz="1800" dirty="0" err="1"/>
              <a:t>etc</a:t>
            </a:r>
            <a:r>
              <a:rPr lang="en-US" sz="1800" dirty="0"/>
              <a:t>)  are invisible to the client</a:t>
            </a:r>
          </a:p>
          <a:p>
            <a:r>
              <a:rPr lang="en-US" sz="1800" b="1" dirty="0"/>
              <a:t>Code on demand:</a:t>
            </a:r>
            <a:r>
              <a:rPr lang="en-US" sz="1800" dirty="0"/>
              <a:t> Servers can customize functionality of a client by transmitting client-side scripts</a:t>
            </a:r>
          </a:p>
          <a:p>
            <a:r>
              <a:rPr lang="en-US" sz="1800" b="1" dirty="0"/>
              <a:t>Uniform Interface:</a:t>
            </a:r>
            <a:r>
              <a:rPr lang="en-US" sz="1800" dirty="0"/>
              <a:t> Four constraints which simplifies and decouples the architecture.</a:t>
            </a:r>
          </a:p>
          <a:p>
            <a:pPr lvl="1"/>
            <a:r>
              <a:rPr lang="en-US" sz="1400" dirty="0"/>
              <a:t>Individual resources are identified in requests</a:t>
            </a:r>
          </a:p>
          <a:p>
            <a:pPr lvl="1"/>
            <a:r>
              <a:rPr lang="en-US" sz="1400" dirty="0"/>
              <a:t>When a client holds a representation of a resource, it has enough information to modify or delete the resource's state</a:t>
            </a:r>
          </a:p>
          <a:p>
            <a:pPr lvl="1"/>
            <a:r>
              <a:rPr lang="en-US" sz="1400" dirty="0"/>
              <a:t>Each message includes enough information to describe how to process the message</a:t>
            </a:r>
          </a:p>
          <a:p>
            <a:pPr lvl="1"/>
            <a:r>
              <a:rPr lang="en-US" sz="1400" dirty="0"/>
              <a:t>HATEOAS – The server should provide links to enable dynamic discovery of all the available resources as opposed to hardcodes</a:t>
            </a:r>
          </a:p>
        </p:txBody>
      </p:sp>
      <p:sp>
        <p:nvSpPr>
          <p:cNvPr id="2" name="Title 1">
            <a:extLst>
              <a:ext uri="{FF2B5EF4-FFF2-40B4-BE49-F238E27FC236}">
                <a16:creationId xmlns:a16="http://schemas.microsoft.com/office/drawing/2014/main" id="{D8EE4165-4276-974C-BDBE-497EE0D3969D}"/>
              </a:ext>
            </a:extLst>
          </p:cNvPr>
          <p:cNvSpPr>
            <a:spLocks noGrp="1"/>
          </p:cNvSpPr>
          <p:nvPr>
            <p:ph type="title" idx="4294967295"/>
          </p:nvPr>
        </p:nvSpPr>
        <p:spPr>
          <a:xfrm>
            <a:off x="0" y="365125"/>
            <a:ext cx="10515600" cy="625475"/>
          </a:xfrm>
        </p:spPr>
        <p:txBody>
          <a:bodyPr>
            <a:normAutofit fontScale="90000"/>
          </a:bodyPr>
          <a:lstStyle/>
          <a:p>
            <a:r>
              <a:rPr lang="en-US" b="1" dirty="0"/>
              <a:t>Re</a:t>
            </a:r>
            <a:r>
              <a:rPr lang="en-US" dirty="0"/>
              <a:t>presentational </a:t>
            </a:r>
            <a:r>
              <a:rPr lang="en-US" b="1" dirty="0"/>
              <a:t>S</a:t>
            </a:r>
            <a:r>
              <a:rPr lang="en-US" dirty="0"/>
              <a:t>tate </a:t>
            </a:r>
            <a:r>
              <a:rPr lang="en-US" b="1" dirty="0"/>
              <a:t>T</a:t>
            </a:r>
            <a:r>
              <a:rPr lang="en-US" dirty="0"/>
              <a:t>ransfer Specification</a:t>
            </a:r>
          </a:p>
        </p:txBody>
      </p:sp>
    </p:spTree>
    <p:extLst>
      <p:ext uri="{BB962C8B-B14F-4D97-AF65-F5344CB8AC3E}">
        <p14:creationId xmlns:p14="http://schemas.microsoft.com/office/powerpoint/2010/main" val="360979684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46094</TotalTime>
  <Words>3273</Words>
  <Application>Microsoft Macintosh PowerPoint</Application>
  <PresentationFormat>Widescreen</PresentationFormat>
  <Paragraphs>432</Paragraphs>
  <Slides>29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Courier</vt:lpstr>
      <vt:lpstr>Office Theme</vt:lpstr>
      <vt:lpstr>REST APIs, CRUD, &amp; Building + Consuming Mock APIs</vt:lpstr>
      <vt:lpstr>What are web applications</vt:lpstr>
      <vt:lpstr>Full-stack web application architecture </vt:lpstr>
      <vt:lpstr>What is a Resource?</vt:lpstr>
      <vt:lpstr>CRUD web applications</vt:lpstr>
      <vt:lpstr>Application Programming Interface (API)</vt:lpstr>
      <vt:lpstr>Components of an API request</vt:lpstr>
      <vt:lpstr>HTTP Methods used in HTTP APIs</vt:lpstr>
      <vt:lpstr>Representational State Transfer Specification</vt:lpstr>
      <vt:lpstr>GraphQL</vt:lpstr>
      <vt:lpstr>json-server - Mocking Rest APIs</vt:lpstr>
      <vt:lpstr>json-server - initializing</vt:lpstr>
      <vt:lpstr>json-server - db.json</vt:lpstr>
      <vt:lpstr>json-server - additional run scripts</vt:lpstr>
      <vt:lpstr>json-server – Mock register flow</vt:lpstr>
      <vt:lpstr>json-server – Mock login flow</vt:lpstr>
      <vt:lpstr>json-server - proxying requests setupProxy.js</vt:lpstr>
      <vt:lpstr>Javascript Fetch API</vt:lpstr>
      <vt:lpstr>Getting themes w/ fetch &amp; useEffect &amp; useState</vt:lpstr>
      <vt:lpstr>Getting posts w/ fetch &amp; useEffect &amp; useReducer</vt:lpstr>
      <vt:lpstr>Using axios and react-request-hook to retrieve resources</vt:lpstr>
      <vt:lpstr>Using axios and react-request-hook to retrieve resources</vt:lpstr>
      <vt:lpstr>The useResource Hook</vt:lpstr>
      <vt:lpstr>Using useResource with the useReducer Hook</vt:lpstr>
      <vt:lpstr>Handling Post Creation</vt:lpstr>
      <vt:lpstr>Handling Registration</vt:lpstr>
      <vt:lpstr>Handling Login</vt:lpstr>
      <vt:lpstr>Handling Login (continued)</vt:lpstr>
      <vt:lpstr>Next Week</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HTML, CSS, JavaScript Review</dc:title>
  <dc:creator>p</dc:creator>
  <cp:lastModifiedBy>p</cp:lastModifiedBy>
  <cp:revision>376</cp:revision>
  <dcterms:created xsi:type="dcterms:W3CDTF">2021-09-08T01:24:08Z</dcterms:created>
  <dcterms:modified xsi:type="dcterms:W3CDTF">2022-10-17T21:41:16Z</dcterms:modified>
</cp:coreProperties>
</file>

<file path=docProps/thumbnail.jpeg>
</file>